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466"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F0C696-31E9-4523-802F-9D26A25B84D8}"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0C696-31E9-4523-802F-9D26A25B84D8}"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0C696-31E9-4523-802F-9D26A25B84D8}"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0C696-31E9-4523-802F-9D26A25B84D8}"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F0C696-31E9-4523-802F-9D26A25B84D8}"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F0C696-31E9-4523-802F-9D26A25B84D8}"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F0C696-31E9-4523-802F-9D26A25B84D8}" type="datetimeFigureOut">
              <a:rPr lang="en-US" smtClean="0"/>
              <a:t>3/25/2021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F0C696-31E9-4523-802F-9D26A25B84D8}" type="datetimeFigureOut">
              <a:rPr lang="en-US" smtClean="0"/>
              <a:t>3/25/2021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F0C696-31E9-4523-802F-9D26A25B84D8}" type="datetimeFigureOut">
              <a:rPr lang="en-US" smtClean="0"/>
              <a:t>3/25/2021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0C696-31E9-4523-802F-9D26A25B84D8}"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0C696-31E9-4523-802F-9D26A25B84D8}"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0E7BC-8BBD-4E7A-8338-BB3837F476E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0C696-31E9-4523-802F-9D26A25B84D8}" type="datetimeFigureOut">
              <a:rPr lang="en-US" smtClean="0"/>
              <a:t>3/25/2021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0E7BC-8BBD-4E7A-8338-BB3837F476E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Cuisine_of_New_York_Cit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Economy_of_New_York_City" TargetMode="External"/><Relationship Id="rId2" Type="http://schemas.openxmlformats.org/officeDocument/2006/relationships/hyperlink" Target="https://en.wikipedia.org/wiki/New_York_City"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en.wikipedia.org/wiki/Cuisine_of_New_York_City" TargetMode="External"/><Relationship Id="rId4" Type="http://schemas.openxmlformats.org/officeDocument/2006/relationships/hyperlink" Target="https://en.wikipedia.org/wiki/Portal:New_York_C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8204" cy="158272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Autofit/>
          </a:bodyPr>
          <a:lstStyle/>
          <a:p>
            <a:r>
              <a:rPr lang="en-IN" sz="4800" b="1" dirty="0" smtClean="0"/>
              <a:t>COURSERA CAPSTONE PRESENTATION</a:t>
            </a:r>
            <a:endParaRPr lang="en-US" sz="4800" b="1" dirty="0"/>
          </a:p>
        </p:txBody>
      </p:sp>
      <p:sp>
        <p:nvSpPr>
          <p:cNvPr id="3" name="Content Placeholder 2"/>
          <p:cNvSpPr>
            <a:spLocks noGrp="1"/>
          </p:cNvSpPr>
          <p:nvPr>
            <p:ph idx="1"/>
          </p:nvPr>
        </p:nvSpPr>
        <p:spPr>
          <a:xfrm>
            <a:off x="457200" y="2000240"/>
            <a:ext cx="8229600" cy="412592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lgn="ctr">
              <a:buNone/>
            </a:pPr>
            <a:endParaRPr lang="en-IN" sz="4400" b="1" dirty="0" smtClean="0">
              <a:solidFill>
                <a:schemeClr val="accent3">
                  <a:lumMod val="50000"/>
                </a:schemeClr>
              </a:solidFill>
            </a:endParaRPr>
          </a:p>
          <a:p>
            <a:pPr algn="ctr">
              <a:buNone/>
            </a:pPr>
            <a:r>
              <a:rPr lang="en-IN" sz="4400" b="1" dirty="0" smtClean="0">
                <a:solidFill>
                  <a:schemeClr val="accent3">
                    <a:lumMod val="50000"/>
                  </a:schemeClr>
                </a:solidFill>
              </a:rPr>
              <a:t>THE BATTLE OF NEIGHBOURHOODS</a:t>
            </a:r>
            <a:endParaRPr lang="en-US" sz="4400" b="1" dirty="0">
              <a:solidFill>
                <a:schemeClr val="accent3">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DATA DESCRIPTION - 4</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Data from foursquare.com </a:t>
            </a:r>
          </a:p>
          <a:p>
            <a:pPr>
              <a:buNone/>
            </a:pPr>
            <a:r>
              <a:rPr lang="en-US" sz="2000" dirty="0">
                <a:solidFill>
                  <a:schemeClr val="accent3">
                    <a:lumMod val="50000"/>
                  </a:schemeClr>
                </a:solidFill>
              </a:rPr>
              <a:t>	</a:t>
            </a:r>
            <a:r>
              <a:rPr lang="en-US" sz="2000" dirty="0" err="1" smtClean="0">
                <a:solidFill>
                  <a:schemeClr val="accent3">
                    <a:lumMod val="50000"/>
                  </a:schemeClr>
                </a:solidFill>
              </a:rPr>
              <a:t>Newyork</a:t>
            </a:r>
            <a:r>
              <a:rPr lang="en-US" sz="2000" dirty="0" smtClean="0">
                <a:solidFill>
                  <a:schemeClr val="accent3">
                    <a:lumMod val="50000"/>
                  </a:schemeClr>
                </a:solidFill>
              </a:rPr>
              <a:t> city geographical coordinates data will be utilized as input for the Foursquare API, that will be leveraged to provision venues information for each </a:t>
            </a:r>
            <a:r>
              <a:rPr lang="en-US" sz="2000" dirty="0" err="1" smtClean="0">
                <a:solidFill>
                  <a:schemeClr val="accent3">
                    <a:lumMod val="50000"/>
                  </a:schemeClr>
                </a:solidFill>
              </a:rPr>
              <a:t>neighborhood.We</a:t>
            </a:r>
            <a:r>
              <a:rPr lang="en-US" sz="2000" dirty="0" smtClean="0">
                <a:solidFill>
                  <a:schemeClr val="accent3">
                    <a:lumMod val="50000"/>
                  </a:schemeClr>
                </a:solidFill>
              </a:rPr>
              <a:t> will use the Foursquare API to explore neighborhoods in New York City. The below is image of the Foursquare API data.</a:t>
            </a:r>
            <a:endParaRPr lang="en-US" sz="2000" dirty="0">
              <a:solidFill>
                <a:schemeClr val="accent3">
                  <a:lumMod val="50000"/>
                </a:schemeClr>
              </a:solidFill>
            </a:endParaRPr>
          </a:p>
        </p:txBody>
      </p:sp>
      <p:pic>
        <p:nvPicPr>
          <p:cNvPr id="4" name="Picture 3"/>
          <p:cNvPicPr/>
          <p:nvPr/>
        </p:nvPicPr>
        <p:blipFill>
          <a:blip r:embed="rId2"/>
          <a:srcRect l="14542" t="46697" r="45804" b="38269"/>
          <a:stretch>
            <a:fillRect/>
          </a:stretch>
        </p:blipFill>
        <p:spPr bwMode="auto">
          <a:xfrm>
            <a:off x="928662" y="3714752"/>
            <a:ext cx="6858048" cy="171451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ANALYTIC APPROACH</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New York city </a:t>
            </a:r>
            <a:r>
              <a:rPr lang="en-US" sz="2000" dirty="0" err="1" smtClean="0">
                <a:solidFill>
                  <a:schemeClr val="accent3">
                    <a:lumMod val="50000"/>
                  </a:schemeClr>
                </a:solidFill>
              </a:rPr>
              <a:t>neighbourhood</a:t>
            </a:r>
            <a:r>
              <a:rPr lang="en-US" sz="2000" dirty="0" smtClean="0">
                <a:solidFill>
                  <a:schemeClr val="accent3">
                    <a:lumMod val="50000"/>
                  </a:schemeClr>
                </a:solidFill>
              </a:rPr>
              <a:t> has a total of 5 boroughs and 306 neighborhoods </a:t>
            </a:r>
          </a:p>
          <a:p>
            <a:pPr>
              <a:buFont typeface="Wingdings" pitchFamily="2" charset="2"/>
              <a:buChar char="Ø"/>
            </a:pPr>
            <a:r>
              <a:rPr lang="en-US" sz="2000" dirty="0" smtClean="0">
                <a:solidFill>
                  <a:schemeClr val="accent3">
                    <a:lumMod val="50000"/>
                  </a:schemeClr>
                </a:solidFill>
              </a:rPr>
              <a:t>PART 1 - Clustering of Manhattan and Brooklyn </a:t>
            </a:r>
          </a:p>
          <a:p>
            <a:pPr>
              <a:buFont typeface="Wingdings" pitchFamily="2" charset="2"/>
              <a:buChar char="Ø"/>
            </a:pPr>
            <a:r>
              <a:rPr lang="en-US" sz="2000" dirty="0" smtClean="0">
                <a:solidFill>
                  <a:schemeClr val="accent3">
                    <a:lumMod val="50000"/>
                  </a:schemeClr>
                </a:solidFill>
              </a:rPr>
              <a:t>PART 2 - Clustering of Bronx, Queens and Staten Island.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Only restaurant data is filtered from foursquare.com venues data and utilized for this project. </a:t>
            </a:r>
          </a:p>
          <a:p>
            <a:pPr>
              <a:buFont typeface="Wingdings" pitchFamily="2" charset="2"/>
              <a:buChar char="Ø"/>
            </a:pP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This is done because of the following Exploratory data analysis</a:t>
            </a:r>
            <a:endParaRPr lang="en-US" sz="2000" dirty="0">
              <a:solidFill>
                <a:schemeClr val="accent3">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METHODOLOGY - 1</a:t>
            </a:r>
            <a:endParaRPr lang="en-US" dirty="0"/>
          </a:p>
        </p:txBody>
      </p:sp>
      <p:sp>
        <p:nvSpPr>
          <p:cNvPr id="3" name="Content Placeholder 2"/>
          <p:cNvSpPr>
            <a:spLocks noGrp="1"/>
          </p:cNvSpPr>
          <p:nvPr>
            <p:ph idx="1"/>
          </p:nvPr>
        </p:nvSpPr>
        <p:spPr>
          <a:xfrm>
            <a:off x="457200" y="1600200"/>
            <a:ext cx="8186766"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Data 1- </a:t>
            </a:r>
            <a:r>
              <a:rPr lang="en-US" sz="2000" dirty="0" smtClean="0">
                <a:solidFill>
                  <a:schemeClr val="accent3">
                    <a:lumMod val="50000"/>
                  </a:schemeClr>
                </a:solidFill>
              </a:rPr>
              <a:t>New </a:t>
            </a:r>
            <a:r>
              <a:rPr lang="en-US" sz="2000" dirty="0" err="1" smtClean="0">
                <a:solidFill>
                  <a:schemeClr val="accent3">
                    <a:lumMod val="50000"/>
                  </a:schemeClr>
                </a:solidFill>
              </a:rPr>
              <a:t>york</a:t>
            </a:r>
            <a:r>
              <a:rPr lang="en-US" sz="2000" dirty="0" smtClean="0">
                <a:solidFill>
                  <a:schemeClr val="accent3">
                    <a:lumMod val="50000"/>
                  </a:schemeClr>
                </a:solidFill>
              </a:rPr>
              <a:t> city Geographical Coordinates Data.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Load the data and explore data - </a:t>
            </a:r>
            <a:r>
              <a:rPr lang="en-US" sz="2000" dirty="0" err="1" smtClean="0">
                <a:solidFill>
                  <a:schemeClr val="accent3">
                    <a:lumMod val="50000"/>
                  </a:schemeClr>
                </a:solidFill>
              </a:rPr>
              <a:t>newyork_data.json</a:t>
            </a:r>
            <a:r>
              <a:rPr lang="en-US" sz="2000" dirty="0" smtClean="0">
                <a:solidFill>
                  <a:schemeClr val="accent3">
                    <a:lumMod val="50000"/>
                  </a:schemeClr>
                </a:solidFill>
              </a:rPr>
              <a:t> </a:t>
            </a:r>
          </a:p>
          <a:p>
            <a:pPr>
              <a:buFont typeface="Wingdings" pitchFamily="2" charset="2"/>
              <a:buChar char="Ø"/>
            </a:pPr>
            <a:r>
              <a:rPr lang="en-US" sz="2000" dirty="0" smtClean="0">
                <a:solidFill>
                  <a:schemeClr val="accent3">
                    <a:lumMod val="50000"/>
                  </a:schemeClr>
                </a:solidFill>
              </a:rPr>
              <a:t>Transform the data of nested python dictionaries into a pandas </a:t>
            </a:r>
            <a:r>
              <a:rPr lang="en-US" sz="2000" dirty="0" err="1" smtClean="0">
                <a:solidFill>
                  <a:schemeClr val="accent3">
                    <a:lumMod val="50000"/>
                  </a:schemeClr>
                </a:solidFill>
              </a:rPr>
              <a:t>dataframe</a:t>
            </a:r>
            <a:r>
              <a:rPr lang="en-US" sz="2000" dirty="0" smtClean="0">
                <a:solidFill>
                  <a:schemeClr val="accent3">
                    <a:lumMod val="50000"/>
                  </a:schemeClr>
                </a:solidFill>
              </a:rPr>
              <a:t>.</a:t>
            </a:r>
          </a:p>
          <a:p>
            <a:pPr>
              <a:buFont typeface="Wingdings" pitchFamily="2" charset="2"/>
              <a:buChar char="Ø"/>
            </a:pPr>
            <a:r>
              <a:rPr lang="en-US" sz="2000" dirty="0" err="1" smtClean="0">
                <a:solidFill>
                  <a:schemeClr val="accent3">
                    <a:lumMod val="50000"/>
                  </a:schemeClr>
                </a:solidFill>
              </a:rPr>
              <a:t>Dataframe</a:t>
            </a:r>
            <a:r>
              <a:rPr lang="en-US" sz="2000" dirty="0" smtClean="0">
                <a:solidFill>
                  <a:schemeClr val="accent3">
                    <a:lumMod val="50000"/>
                  </a:schemeClr>
                </a:solidFill>
              </a:rPr>
              <a:t> contains the geographical coordinates of New York city neighborhoods.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Data will used to get Venues data from Foursquare. </a:t>
            </a:r>
            <a:endParaRPr lang="en-US" sz="2000" dirty="0">
              <a:solidFill>
                <a:schemeClr val="accent3">
                  <a:lumMod val="50000"/>
                </a:schemeClr>
              </a:solidFill>
            </a:endParaRPr>
          </a:p>
          <a:p>
            <a:pPr>
              <a:buFont typeface="Wingdings" pitchFamily="2" charset="2"/>
              <a:buChar char="Ø"/>
            </a:pPr>
            <a:r>
              <a:rPr lang="en-US" sz="2000" dirty="0" err="1" smtClean="0">
                <a:solidFill>
                  <a:schemeClr val="accent3">
                    <a:lumMod val="50000"/>
                  </a:schemeClr>
                </a:solidFill>
              </a:rPr>
              <a:t>Geopy</a:t>
            </a:r>
            <a:r>
              <a:rPr lang="en-US" sz="2000" dirty="0" smtClean="0">
                <a:solidFill>
                  <a:schemeClr val="accent3">
                    <a:lumMod val="50000"/>
                  </a:schemeClr>
                </a:solidFill>
              </a:rPr>
              <a:t> and folium libraries used to create a map of New York city with neighborhoods superimposed on top. </a:t>
            </a:r>
            <a:endParaRPr lang="en-US" sz="2000" dirty="0">
              <a:solidFill>
                <a:schemeClr val="accent3">
                  <a:lumMod val="50000"/>
                </a:schemeClr>
              </a:solidFill>
            </a:endParaRPr>
          </a:p>
        </p:txBody>
      </p:sp>
      <p:pic>
        <p:nvPicPr>
          <p:cNvPr id="4" name="Picture 3"/>
          <p:cNvPicPr/>
          <p:nvPr/>
        </p:nvPicPr>
        <p:blipFill>
          <a:blip r:embed="rId2"/>
          <a:srcRect l="14416" t="34625" r="46683" b="32695"/>
          <a:stretch>
            <a:fillRect/>
          </a:stretch>
        </p:blipFill>
        <p:spPr bwMode="auto">
          <a:xfrm>
            <a:off x="4929190" y="4500570"/>
            <a:ext cx="3286212" cy="157163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METHODOLOGY - 2</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Data 2- </a:t>
            </a:r>
            <a:r>
              <a:rPr lang="en-US" sz="2000" dirty="0" smtClean="0">
                <a:solidFill>
                  <a:schemeClr val="accent3">
                    <a:lumMod val="50000"/>
                  </a:schemeClr>
                </a:solidFill>
              </a:rPr>
              <a:t>DOHMH Farmers Markets and Food Boxes dataset.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In this we will be using the data of Farmers Markets </a:t>
            </a:r>
          </a:p>
          <a:p>
            <a:pPr>
              <a:buFont typeface="Wingdings" pitchFamily="2" charset="2"/>
              <a:buChar char="Ø"/>
            </a:pPr>
            <a:r>
              <a:rPr lang="en-US" sz="2000" dirty="0" smtClean="0">
                <a:solidFill>
                  <a:schemeClr val="accent3">
                    <a:lumMod val="50000"/>
                  </a:schemeClr>
                </a:solidFill>
              </a:rPr>
              <a:t>There are totally 144 Farmers Markets in New York city.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Highest number are in Manhattan and </a:t>
            </a:r>
            <a:r>
              <a:rPr lang="en-US" sz="2000" dirty="0" err="1" smtClean="0">
                <a:solidFill>
                  <a:schemeClr val="accent3">
                    <a:lumMod val="50000"/>
                  </a:schemeClr>
                </a:solidFill>
              </a:rPr>
              <a:t>Brooklyn.And</a:t>
            </a:r>
            <a:r>
              <a:rPr lang="en-US" sz="2000" dirty="0" smtClean="0">
                <a:solidFill>
                  <a:schemeClr val="accent3">
                    <a:lumMod val="50000"/>
                  </a:schemeClr>
                </a:solidFill>
              </a:rPr>
              <a:t> lowest in Queens, Bronx and Staten Island.</a:t>
            </a:r>
            <a:endParaRPr lang="en-US" sz="2000" dirty="0">
              <a:solidFill>
                <a:schemeClr val="accent3">
                  <a:lumMod val="50000"/>
                </a:schemeClr>
              </a:solidFill>
            </a:endParaRPr>
          </a:p>
        </p:txBody>
      </p:sp>
      <p:pic>
        <p:nvPicPr>
          <p:cNvPr id="4" name="Picture 3"/>
          <p:cNvPicPr/>
          <p:nvPr/>
        </p:nvPicPr>
        <p:blipFill>
          <a:blip r:embed="rId2"/>
          <a:srcRect l="14930" t="29428" r="65976" b="37813"/>
          <a:stretch>
            <a:fillRect/>
          </a:stretch>
        </p:blipFill>
        <p:spPr bwMode="auto">
          <a:xfrm>
            <a:off x="4643438" y="3214686"/>
            <a:ext cx="3214710" cy="280796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METHODOLOGY - 2</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Farmers Market </a:t>
            </a:r>
            <a:r>
              <a:rPr lang="en-US" sz="2000" dirty="0" err="1" smtClean="0">
                <a:solidFill>
                  <a:schemeClr val="accent3">
                    <a:lumMod val="50000"/>
                  </a:schemeClr>
                </a:solidFill>
              </a:rPr>
              <a:t>visualisation</a:t>
            </a:r>
            <a:r>
              <a:rPr lang="en-US" sz="2000" dirty="0" smtClean="0">
                <a:solidFill>
                  <a:schemeClr val="accent3">
                    <a:lumMod val="50000"/>
                  </a:schemeClr>
                </a:solidFill>
              </a:rPr>
              <a:t>-New York City</a:t>
            </a:r>
            <a:endParaRPr lang="en-US" sz="2000" dirty="0">
              <a:solidFill>
                <a:schemeClr val="accent3">
                  <a:lumMod val="50000"/>
                </a:schemeClr>
              </a:solidFill>
            </a:endParaRPr>
          </a:p>
        </p:txBody>
      </p:sp>
      <p:pic>
        <p:nvPicPr>
          <p:cNvPr id="4" name="Picture 3"/>
          <p:cNvPicPr/>
          <p:nvPr/>
        </p:nvPicPr>
        <p:blipFill>
          <a:blip r:embed="rId2"/>
          <a:srcRect l="14926" t="37358" r="46154" b="31663"/>
          <a:stretch>
            <a:fillRect/>
          </a:stretch>
        </p:blipFill>
        <p:spPr bwMode="auto">
          <a:xfrm>
            <a:off x="1428728" y="2500306"/>
            <a:ext cx="6000750" cy="268454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3  New York Population</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Manhattan (New York County) is the geographically smallest and most densely populated borough.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Manhattan's (New York County's) population density of 72,033 people per square mile (27,812/km²) in 2015 makes it the highest of any county in the United States and higher than the density of any individual American city.</a:t>
            </a:r>
          </a:p>
          <a:p>
            <a:pPr>
              <a:buFont typeface="Wingdings" pitchFamily="2" charset="2"/>
              <a:buChar char="Ø"/>
            </a:pPr>
            <a:r>
              <a:rPr lang="en-US" sz="2000" dirty="0" smtClean="0">
                <a:solidFill>
                  <a:schemeClr val="accent3">
                    <a:lumMod val="50000"/>
                  </a:schemeClr>
                </a:solidFill>
              </a:rPr>
              <a:t>Brooklyn (Kings County), on the western tip of Long Island, is the city's most populous borough.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Queens (Queens County), on Long Island north and east of Brooklyn, is geographically the largest borough. </a:t>
            </a:r>
            <a:endParaRPr lang="en-US" sz="2000" dirty="0">
              <a:solidFill>
                <a:schemeClr val="accent3">
                  <a:lumMod val="50000"/>
                </a:schemeClr>
              </a:solidFill>
            </a:endParaRPr>
          </a:p>
        </p:txBody>
      </p:sp>
      <p:pic>
        <p:nvPicPr>
          <p:cNvPr id="4" name="Picture 3"/>
          <p:cNvPicPr/>
          <p:nvPr/>
        </p:nvPicPr>
        <p:blipFill>
          <a:blip r:embed="rId2"/>
          <a:srcRect l="15183" t="33030" r="45868" b="45786"/>
          <a:stretch>
            <a:fillRect/>
          </a:stretch>
        </p:blipFill>
        <p:spPr bwMode="auto">
          <a:xfrm>
            <a:off x="2714612" y="4572008"/>
            <a:ext cx="5755402" cy="150971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3 New York City Demographics</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New York City is the most populous city in the United States , with an estimated record high of 8,622,698 residents as of 2017,incorporating more immigration into the city than outmigration since the 2010 United States Census.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The racial composition is as given below. This is the reason New York city has restaurants serving cuisine from many countries such as India, Africa, Japan etc. This also increases the scope for restaurants business in New York City.</a:t>
            </a:r>
            <a:endParaRPr lang="en-US" sz="2000" dirty="0">
              <a:solidFill>
                <a:schemeClr val="accent3">
                  <a:lumMod val="50000"/>
                </a:schemeClr>
              </a:solidFill>
            </a:endParaRPr>
          </a:p>
        </p:txBody>
      </p:sp>
      <p:pic>
        <p:nvPicPr>
          <p:cNvPr id="4" name="Picture 3"/>
          <p:cNvPicPr/>
          <p:nvPr/>
        </p:nvPicPr>
        <p:blipFill>
          <a:blip r:embed="rId2"/>
          <a:srcRect l="14670" t="32346" r="60007" b="49203"/>
          <a:stretch>
            <a:fillRect/>
          </a:stretch>
        </p:blipFill>
        <p:spPr bwMode="auto">
          <a:xfrm>
            <a:off x="2643174" y="3929066"/>
            <a:ext cx="5314950" cy="2108364"/>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3 Cuisine Of New York City</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This data has been manually prepared. Data is taken from Wikipedia page - </a:t>
            </a:r>
            <a:r>
              <a:rPr lang="en-US" sz="2000" dirty="0" smtClean="0">
                <a:solidFill>
                  <a:schemeClr val="accent3">
                    <a:lumMod val="50000"/>
                  </a:schemeClr>
                </a:solidFill>
                <a:hlinkClick r:id="rId2"/>
              </a:rPr>
              <a:t>https://en.wikipedia.org/wiki/Cuisine_of_New_York_City</a:t>
            </a:r>
            <a:r>
              <a:rPr lang="en-US" sz="2000" dirty="0" smtClean="0">
                <a:solidFill>
                  <a:schemeClr val="accent3">
                    <a:lumMod val="50000"/>
                  </a:schemeClr>
                </a:solidFill>
              </a:rPr>
              <a:t> </a:t>
            </a:r>
          </a:p>
          <a:p>
            <a:pPr>
              <a:buFont typeface="Wingdings" pitchFamily="2" charset="2"/>
              <a:buChar char="Ø"/>
            </a:pPr>
            <a:r>
              <a:rPr lang="en-US" sz="2000" dirty="0" smtClean="0">
                <a:solidFill>
                  <a:schemeClr val="accent3">
                    <a:lumMod val="50000"/>
                  </a:schemeClr>
                </a:solidFill>
              </a:rPr>
              <a:t>Data used to create word cloud. </a:t>
            </a:r>
          </a:p>
          <a:p>
            <a:pPr>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b="1" dirty="0" smtClean="0">
                <a:solidFill>
                  <a:schemeClr val="accent3">
                    <a:lumMod val="50000"/>
                  </a:schemeClr>
                </a:solidFill>
              </a:rPr>
              <a:t>NEW YORK CITY CUISINE : </a:t>
            </a:r>
            <a:r>
              <a:rPr lang="en-US" sz="2000" dirty="0" smtClean="0">
                <a:solidFill>
                  <a:schemeClr val="accent3">
                    <a:lumMod val="50000"/>
                  </a:schemeClr>
                </a:solidFill>
              </a:rPr>
              <a:t>Most Preferred Food in New York City –Italian, </a:t>
            </a:r>
            <a:r>
              <a:rPr lang="en-US" sz="2000" dirty="0" err="1" smtClean="0">
                <a:solidFill>
                  <a:schemeClr val="accent3">
                    <a:lumMod val="50000"/>
                  </a:schemeClr>
                </a:solidFill>
              </a:rPr>
              <a:t>Purto</a:t>
            </a:r>
            <a:r>
              <a:rPr lang="en-US" sz="2000" dirty="0" smtClean="0">
                <a:solidFill>
                  <a:schemeClr val="accent3">
                    <a:lumMod val="50000"/>
                  </a:schemeClr>
                </a:solidFill>
              </a:rPr>
              <a:t> Rican, Mexican, Jewish, Indian, Pakistani &amp; Dominican </a:t>
            </a:r>
            <a:endParaRPr lang="en-US" sz="2000" dirty="0">
              <a:solidFill>
                <a:schemeClr val="accent3">
                  <a:lumMod val="50000"/>
                </a:schemeClr>
              </a:solidFill>
            </a:endParaRPr>
          </a:p>
        </p:txBody>
      </p:sp>
      <p:pic>
        <p:nvPicPr>
          <p:cNvPr id="4" name="Picture 3"/>
          <p:cNvPicPr/>
          <p:nvPr/>
        </p:nvPicPr>
        <p:blipFill>
          <a:blip r:embed="rId3"/>
          <a:srcRect l="15311" t="66287" r="64879" b="14806"/>
          <a:stretch>
            <a:fillRect/>
          </a:stretch>
        </p:blipFill>
        <p:spPr bwMode="auto">
          <a:xfrm>
            <a:off x="2357422" y="3429000"/>
            <a:ext cx="4160526" cy="2203201"/>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3 Cuisine Of New York City</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BROOKLYN CUISINE </a:t>
            </a:r>
            <a:r>
              <a:rPr lang="en-US" sz="2000" dirty="0" smtClean="0">
                <a:solidFill>
                  <a:schemeClr val="accent3">
                    <a:lumMod val="50000"/>
                  </a:schemeClr>
                </a:solidFill>
              </a:rPr>
              <a:t>-Most Preferred Food in Brooklyn is – Italian, </a:t>
            </a:r>
            <a:r>
              <a:rPr lang="en-US" sz="2000" dirty="0" err="1" smtClean="0">
                <a:solidFill>
                  <a:schemeClr val="accent3">
                    <a:lumMod val="50000"/>
                  </a:schemeClr>
                </a:solidFill>
              </a:rPr>
              <a:t>Purto</a:t>
            </a:r>
            <a:r>
              <a:rPr lang="en-US" sz="2000" dirty="0" smtClean="0">
                <a:solidFill>
                  <a:schemeClr val="accent3">
                    <a:lumMod val="50000"/>
                  </a:schemeClr>
                </a:solidFill>
              </a:rPr>
              <a:t> Rican &amp; Mexican</a:t>
            </a:r>
          </a:p>
          <a:p>
            <a:pPr>
              <a:buFont typeface="Wingdings" pitchFamily="2" charset="2"/>
              <a:buChar char="Ø"/>
            </a:pPr>
            <a:endParaRPr lang="en-IN" sz="2000" dirty="0">
              <a:solidFill>
                <a:schemeClr val="accent3">
                  <a:lumMod val="50000"/>
                </a:schemeClr>
              </a:solidFill>
            </a:endParaRPr>
          </a:p>
          <a:p>
            <a:pPr>
              <a:buFont typeface="Wingdings" pitchFamily="2" charset="2"/>
              <a:buChar char="Ø"/>
            </a:pPr>
            <a:endParaRPr lang="en-IN" sz="2000" dirty="0" smtClean="0">
              <a:solidFill>
                <a:schemeClr val="accent3">
                  <a:lumMod val="50000"/>
                </a:schemeClr>
              </a:solidFill>
            </a:endParaRPr>
          </a:p>
          <a:p>
            <a:pPr>
              <a:buFont typeface="Wingdings" pitchFamily="2" charset="2"/>
              <a:buChar char="Ø"/>
            </a:pPr>
            <a:endParaRPr lang="en-IN" sz="2000" dirty="0">
              <a:solidFill>
                <a:schemeClr val="accent3">
                  <a:lumMod val="50000"/>
                </a:schemeClr>
              </a:solidFill>
            </a:endParaRPr>
          </a:p>
          <a:p>
            <a:pPr>
              <a:buNone/>
            </a:pPr>
            <a:endParaRPr lang="en-US" sz="2000" dirty="0" smtClean="0"/>
          </a:p>
          <a:p>
            <a:pPr>
              <a:buFont typeface="Wingdings" pitchFamily="2" charset="2"/>
              <a:buChar char="Ø"/>
            </a:pPr>
            <a:r>
              <a:rPr lang="en-US" sz="2000" b="1" dirty="0">
                <a:solidFill>
                  <a:schemeClr val="accent3">
                    <a:lumMod val="50000"/>
                  </a:schemeClr>
                </a:solidFill>
              </a:rPr>
              <a:t>MANHATTAN CUISINE </a:t>
            </a:r>
            <a:r>
              <a:rPr lang="en-US" sz="2000" dirty="0">
                <a:solidFill>
                  <a:schemeClr val="accent3">
                    <a:lumMod val="50000"/>
                  </a:schemeClr>
                </a:solidFill>
              </a:rPr>
              <a:t>- Most Preferred Food in Manhattan is – Italian, American, Puerto Rican and Indian. </a:t>
            </a:r>
          </a:p>
          <a:p>
            <a:pPr>
              <a:buFont typeface="Wingdings" pitchFamily="2" charset="2"/>
              <a:buChar char="Ø"/>
            </a:pPr>
            <a:endParaRPr lang="en-IN" sz="2000" dirty="0">
              <a:solidFill>
                <a:schemeClr val="accent3">
                  <a:lumMod val="50000"/>
                </a:schemeClr>
              </a:solidFill>
            </a:endParaRPr>
          </a:p>
          <a:p>
            <a:pPr>
              <a:buFont typeface="Wingdings" pitchFamily="2" charset="2"/>
              <a:buChar char="Ø"/>
            </a:pPr>
            <a:endParaRPr lang="en-IN" sz="2000" dirty="0" smtClean="0">
              <a:solidFill>
                <a:schemeClr val="accent3">
                  <a:lumMod val="50000"/>
                </a:schemeClr>
              </a:solidFill>
            </a:endParaRPr>
          </a:p>
          <a:p>
            <a:pPr>
              <a:buFont typeface="Wingdings" pitchFamily="2" charset="2"/>
              <a:buChar char="Ø"/>
            </a:pPr>
            <a:endParaRPr lang="en-IN" sz="2000" dirty="0">
              <a:solidFill>
                <a:schemeClr val="accent3">
                  <a:lumMod val="50000"/>
                </a:schemeClr>
              </a:solidFill>
            </a:endParaRPr>
          </a:p>
          <a:p>
            <a:pPr>
              <a:buFont typeface="Wingdings" pitchFamily="2" charset="2"/>
              <a:buChar char="Ø"/>
            </a:pPr>
            <a:endParaRPr lang="en-IN" sz="2000" dirty="0" smtClean="0">
              <a:solidFill>
                <a:schemeClr val="accent3">
                  <a:lumMod val="50000"/>
                </a:schemeClr>
              </a:solidFill>
            </a:endParaRPr>
          </a:p>
          <a:p>
            <a:pPr>
              <a:buNone/>
            </a:pPr>
            <a:endParaRPr lang="en-IN" sz="2000" dirty="0" smtClean="0">
              <a:solidFill>
                <a:schemeClr val="accent3">
                  <a:lumMod val="50000"/>
                </a:schemeClr>
              </a:solidFill>
            </a:endParaRPr>
          </a:p>
          <a:p>
            <a:pPr>
              <a:buNone/>
            </a:pPr>
            <a:endParaRPr lang="en-US" sz="2000" dirty="0" smtClean="0">
              <a:solidFill>
                <a:schemeClr val="accent3">
                  <a:lumMod val="50000"/>
                </a:schemeClr>
              </a:solidFill>
            </a:endParaRPr>
          </a:p>
          <a:p>
            <a:pPr>
              <a:buFont typeface="Wingdings" pitchFamily="2" charset="2"/>
              <a:buChar char="Ø"/>
            </a:pPr>
            <a:endParaRPr lang="en-US" sz="2000" dirty="0">
              <a:solidFill>
                <a:schemeClr val="accent3">
                  <a:lumMod val="50000"/>
                </a:schemeClr>
              </a:solidFill>
            </a:endParaRPr>
          </a:p>
        </p:txBody>
      </p:sp>
      <p:pic>
        <p:nvPicPr>
          <p:cNvPr id="4" name="Picture 3"/>
          <p:cNvPicPr/>
          <p:nvPr/>
        </p:nvPicPr>
        <p:blipFill>
          <a:blip r:embed="rId2"/>
          <a:srcRect l="15567" t="30296" r="63053" b="52392"/>
          <a:stretch>
            <a:fillRect/>
          </a:stretch>
        </p:blipFill>
        <p:spPr bwMode="auto">
          <a:xfrm>
            <a:off x="3786182" y="2071678"/>
            <a:ext cx="3382277" cy="1539240"/>
          </a:xfrm>
          <a:prstGeom prst="rect">
            <a:avLst/>
          </a:prstGeom>
          <a:noFill/>
          <a:ln w="9525">
            <a:noFill/>
            <a:miter lim="800000"/>
            <a:headEnd/>
            <a:tailEnd/>
          </a:ln>
        </p:spPr>
      </p:pic>
      <p:pic>
        <p:nvPicPr>
          <p:cNvPr id="5" name="Picture 4"/>
          <p:cNvPicPr/>
          <p:nvPr/>
        </p:nvPicPr>
        <p:blipFill>
          <a:blip r:embed="rId2"/>
          <a:srcRect l="15695" t="62187" r="62700" b="17768"/>
          <a:stretch>
            <a:fillRect/>
          </a:stretch>
        </p:blipFill>
        <p:spPr bwMode="auto">
          <a:xfrm>
            <a:off x="4071934" y="4357694"/>
            <a:ext cx="3429024" cy="1701661"/>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3 Cuisine Of New York City</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QUEENS CUISINE </a:t>
            </a:r>
            <a:r>
              <a:rPr lang="en-US" sz="2000" dirty="0" smtClean="0">
                <a:solidFill>
                  <a:schemeClr val="accent3">
                    <a:lumMod val="50000"/>
                  </a:schemeClr>
                </a:solidFill>
              </a:rPr>
              <a:t>- Most Preferred Food in Queens is – Indian, Irish, Pakistani and Mexican. </a:t>
            </a:r>
          </a:p>
          <a:p>
            <a:pPr>
              <a:buFont typeface="Wingdings" pitchFamily="2" charset="2"/>
              <a:buChar char="Ø"/>
            </a:pPr>
            <a:endParaRPr lang="en-IN" sz="2000" dirty="0">
              <a:solidFill>
                <a:schemeClr val="accent3">
                  <a:lumMod val="50000"/>
                </a:schemeClr>
              </a:solidFill>
            </a:endParaRPr>
          </a:p>
          <a:p>
            <a:pPr>
              <a:buFont typeface="Wingdings" pitchFamily="2" charset="2"/>
              <a:buChar char="Ø"/>
            </a:pPr>
            <a:endParaRPr lang="en-IN" sz="2000" dirty="0" smtClean="0">
              <a:solidFill>
                <a:schemeClr val="accent3">
                  <a:lumMod val="50000"/>
                </a:schemeClr>
              </a:solidFill>
            </a:endParaRPr>
          </a:p>
          <a:p>
            <a:pPr>
              <a:buFont typeface="Wingdings" pitchFamily="2" charset="2"/>
              <a:buChar char="Ø"/>
            </a:pPr>
            <a:endParaRPr lang="en-IN" sz="2000" dirty="0">
              <a:solidFill>
                <a:schemeClr val="accent3">
                  <a:lumMod val="50000"/>
                </a:schemeClr>
              </a:solidFill>
            </a:endParaRPr>
          </a:p>
          <a:p>
            <a:pPr>
              <a:buNone/>
            </a:pPr>
            <a:endParaRPr lang="en-IN" sz="2000" dirty="0">
              <a:solidFill>
                <a:schemeClr val="accent3">
                  <a:lumMod val="50000"/>
                </a:schemeClr>
              </a:solidFill>
            </a:endParaRPr>
          </a:p>
          <a:p>
            <a:pPr>
              <a:buFont typeface="Wingdings" pitchFamily="2" charset="2"/>
              <a:buChar char="Ø"/>
            </a:pPr>
            <a:r>
              <a:rPr lang="en-US" sz="2000" b="1" dirty="0" smtClean="0">
                <a:solidFill>
                  <a:schemeClr val="accent3">
                    <a:lumMod val="50000"/>
                  </a:schemeClr>
                </a:solidFill>
              </a:rPr>
              <a:t>THE BRONX CUISINE </a:t>
            </a:r>
            <a:r>
              <a:rPr lang="en-US" sz="2000" dirty="0" smtClean="0">
                <a:solidFill>
                  <a:schemeClr val="accent3">
                    <a:lumMod val="50000"/>
                  </a:schemeClr>
                </a:solidFill>
              </a:rPr>
              <a:t>- Most Preferred Food in The Bronx is – Italian, Puerto Rican, Albanian and Dominican.</a:t>
            </a:r>
            <a:endParaRPr lang="en-US" sz="2000" dirty="0">
              <a:solidFill>
                <a:schemeClr val="accent3">
                  <a:lumMod val="50000"/>
                </a:schemeClr>
              </a:solidFill>
            </a:endParaRPr>
          </a:p>
        </p:txBody>
      </p:sp>
      <p:pic>
        <p:nvPicPr>
          <p:cNvPr id="4" name="Picture 3"/>
          <p:cNvPicPr/>
          <p:nvPr/>
        </p:nvPicPr>
        <p:blipFill>
          <a:blip r:embed="rId2"/>
          <a:srcRect l="15567" t="29841" r="62669" b="49886"/>
          <a:stretch>
            <a:fillRect/>
          </a:stretch>
        </p:blipFill>
        <p:spPr bwMode="auto">
          <a:xfrm>
            <a:off x="3857620" y="2000241"/>
            <a:ext cx="3513772" cy="1714512"/>
          </a:xfrm>
          <a:prstGeom prst="rect">
            <a:avLst/>
          </a:prstGeom>
          <a:noFill/>
          <a:ln w="9525">
            <a:noFill/>
            <a:miter lim="800000"/>
            <a:headEnd/>
            <a:tailEnd/>
          </a:ln>
        </p:spPr>
      </p:pic>
      <p:pic>
        <p:nvPicPr>
          <p:cNvPr id="5" name="Picture 4"/>
          <p:cNvPicPr/>
          <p:nvPr/>
        </p:nvPicPr>
        <p:blipFill>
          <a:blip r:embed="rId3"/>
          <a:srcRect l="16976" t="49886" r="65650" b="30752"/>
          <a:stretch>
            <a:fillRect/>
          </a:stretch>
        </p:blipFill>
        <p:spPr bwMode="auto">
          <a:xfrm>
            <a:off x="4286248" y="4143380"/>
            <a:ext cx="3388994" cy="185738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lstStyle/>
          <a:p>
            <a:r>
              <a:rPr lang="en-IN" dirty="0" smtClean="0"/>
              <a:t>INTRODUCTION</a:t>
            </a:r>
            <a:endParaRPr lang="en-US" dirty="0"/>
          </a:p>
        </p:txBody>
      </p:sp>
      <p:sp>
        <p:nvSpPr>
          <p:cNvPr id="3" name="Content Placeholder 2"/>
          <p:cNvSpPr>
            <a:spLocks noGrp="1"/>
          </p:cNvSpPr>
          <p:nvPr>
            <p:ph idx="1"/>
          </p:nvPr>
        </p:nvSpPr>
        <p:spPr>
          <a:xfrm>
            <a:off x="457200" y="1600200"/>
            <a:ext cx="397192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New York city review for XYZ Company.</a:t>
            </a:r>
          </a:p>
          <a:p>
            <a:pPr>
              <a:buFont typeface="Wingdings" pitchFamily="2" charset="2"/>
              <a:buChar char="Ø"/>
            </a:pPr>
            <a:r>
              <a:rPr lang="en-US" sz="2000" dirty="0" smtClean="0">
                <a:solidFill>
                  <a:schemeClr val="accent3">
                    <a:lumMod val="50000"/>
                  </a:schemeClr>
                </a:solidFill>
              </a:rPr>
              <a:t>Optimum location for new Restaurant business.</a:t>
            </a:r>
          </a:p>
          <a:p>
            <a:pPr>
              <a:buFont typeface="Wingdings" pitchFamily="2" charset="2"/>
              <a:buChar char="Ø"/>
            </a:pPr>
            <a:r>
              <a:rPr lang="en-US" sz="2000" b="1" dirty="0" smtClean="0">
                <a:solidFill>
                  <a:schemeClr val="accent3">
                    <a:lumMod val="50000"/>
                  </a:schemeClr>
                </a:solidFill>
              </a:rPr>
              <a:t>Business Problem :</a:t>
            </a:r>
          </a:p>
          <a:p>
            <a:pPr>
              <a:buNone/>
            </a:pPr>
            <a:r>
              <a:rPr lang="en-US" sz="2000" b="1" dirty="0">
                <a:solidFill>
                  <a:schemeClr val="accent3">
                    <a:lumMod val="50000"/>
                  </a:schemeClr>
                </a:solidFill>
              </a:rPr>
              <a:t> </a:t>
            </a:r>
            <a:r>
              <a:rPr lang="en-US" sz="2000" b="1" dirty="0" smtClean="0">
                <a:solidFill>
                  <a:schemeClr val="accent3">
                    <a:lumMod val="50000"/>
                  </a:schemeClr>
                </a:solidFill>
              </a:rPr>
              <a:t>     </a:t>
            </a:r>
            <a:r>
              <a:rPr lang="en-US" sz="2000" dirty="0" smtClean="0">
                <a:solidFill>
                  <a:schemeClr val="accent3">
                    <a:lumMod val="50000"/>
                  </a:schemeClr>
                </a:solidFill>
              </a:rPr>
              <a:t>- Choice of first neighborhood to start restaurant business. </a:t>
            </a:r>
          </a:p>
          <a:p>
            <a:pPr>
              <a:buNone/>
            </a:pPr>
            <a:r>
              <a:rPr lang="en-US" sz="2000" dirty="0">
                <a:solidFill>
                  <a:schemeClr val="accent3">
                    <a:lumMod val="50000"/>
                  </a:schemeClr>
                </a:solidFill>
              </a:rPr>
              <a:t> </a:t>
            </a:r>
            <a:r>
              <a:rPr lang="en-US" sz="2000" dirty="0" smtClean="0">
                <a:solidFill>
                  <a:schemeClr val="accent3">
                    <a:lumMod val="50000"/>
                  </a:schemeClr>
                </a:solidFill>
              </a:rPr>
              <a:t>     - Easy to replicate. </a:t>
            </a:r>
          </a:p>
          <a:p>
            <a:pPr>
              <a:buNone/>
            </a:pPr>
            <a:r>
              <a:rPr lang="en-US" sz="2000" dirty="0">
                <a:solidFill>
                  <a:schemeClr val="accent3">
                    <a:lumMod val="50000"/>
                  </a:schemeClr>
                </a:solidFill>
              </a:rPr>
              <a:t> </a:t>
            </a:r>
            <a:r>
              <a:rPr lang="en-US" sz="2000" dirty="0" smtClean="0">
                <a:solidFill>
                  <a:schemeClr val="accent3">
                    <a:lumMod val="50000"/>
                  </a:schemeClr>
                </a:solidFill>
              </a:rPr>
              <a:t>     - Low competition - High demand - Choice of Menu</a:t>
            </a:r>
          </a:p>
          <a:p>
            <a:pPr>
              <a:buFont typeface="Wingdings" pitchFamily="2" charset="2"/>
              <a:buChar char="Ø"/>
            </a:pPr>
            <a:r>
              <a:rPr lang="en-US" sz="2000" b="1" dirty="0" smtClean="0">
                <a:solidFill>
                  <a:schemeClr val="accent3">
                    <a:lumMod val="50000"/>
                  </a:schemeClr>
                </a:solidFill>
              </a:rPr>
              <a:t>Success Criteria : </a:t>
            </a:r>
          </a:p>
          <a:p>
            <a:pPr>
              <a:buNone/>
            </a:pPr>
            <a:r>
              <a:rPr lang="en-US" sz="2000" dirty="0">
                <a:solidFill>
                  <a:schemeClr val="accent3">
                    <a:lumMod val="50000"/>
                  </a:schemeClr>
                </a:solidFill>
              </a:rPr>
              <a:t> </a:t>
            </a:r>
            <a:r>
              <a:rPr lang="en-US" sz="2000" dirty="0" smtClean="0">
                <a:solidFill>
                  <a:schemeClr val="accent3">
                    <a:lumMod val="50000"/>
                  </a:schemeClr>
                </a:solidFill>
              </a:rPr>
              <a:t>     - Best neighborhood which meets above criteria.</a:t>
            </a:r>
            <a:endParaRPr lang="en-US" sz="2000" dirty="0">
              <a:solidFill>
                <a:schemeClr val="accent3">
                  <a:lumMod val="50000"/>
                </a:schemeClr>
              </a:solidFill>
            </a:endParaRPr>
          </a:p>
        </p:txBody>
      </p:sp>
      <p:pic>
        <p:nvPicPr>
          <p:cNvPr id="5" name="Picture 4"/>
          <p:cNvPicPr/>
          <p:nvPr/>
        </p:nvPicPr>
        <p:blipFill>
          <a:blip r:embed="rId2"/>
          <a:srcRect l="34785" t="59453" r="38847" b="11617"/>
          <a:stretch>
            <a:fillRect/>
          </a:stretch>
        </p:blipFill>
        <p:spPr bwMode="auto">
          <a:xfrm>
            <a:off x="4500562" y="2214554"/>
            <a:ext cx="4357718" cy="3357586"/>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4 Foursquare.com</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err="1" smtClean="0">
                <a:solidFill>
                  <a:schemeClr val="accent3">
                    <a:lumMod val="50000"/>
                  </a:schemeClr>
                </a:solidFill>
              </a:rPr>
              <a:t>NewYork</a:t>
            </a:r>
            <a:r>
              <a:rPr lang="en-US" sz="2000" dirty="0" smtClean="0">
                <a:solidFill>
                  <a:schemeClr val="accent3">
                    <a:lumMod val="50000"/>
                  </a:schemeClr>
                </a:solidFill>
              </a:rPr>
              <a:t> city geographical coordinates data has be utilized as input for the Foursquare API, that has been leveraged to provision venues information for each neighborhood.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We used the Foursquare API data to explore neighborhoods in New York City. </a:t>
            </a:r>
          </a:p>
          <a:p>
            <a:pPr>
              <a:buFont typeface="Wingdings" pitchFamily="2" charset="2"/>
              <a:buChar char="Ø"/>
            </a:pPr>
            <a:r>
              <a:rPr lang="en-US" sz="2000" dirty="0" smtClean="0">
                <a:solidFill>
                  <a:schemeClr val="accent3">
                    <a:lumMod val="50000"/>
                  </a:schemeClr>
                </a:solidFill>
              </a:rPr>
              <a:t>Using the geographical coordinates of each </a:t>
            </a:r>
            <a:r>
              <a:rPr lang="en-US" sz="2000" dirty="0" err="1" smtClean="0">
                <a:solidFill>
                  <a:schemeClr val="accent3">
                    <a:lumMod val="50000"/>
                  </a:schemeClr>
                </a:solidFill>
              </a:rPr>
              <a:t>neighbourhood</a:t>
            </a:r>
            <a:r>
              <a:rPr lang="en-US" sz="2000" dirty="0" smtClean="0">
                <a:solidFill>
                  <a:schemeClr val="accent3">
                    <a:lumMod val="50000"/>
                  </a:schemeClr>
                </a:solidFill>
              </a:rPr>
              <a:t> foursquare API calls are made to get top 200 venues in a radius of 1000 meters </a:t>
            </a:r>
          </a:p>
          <a:p>
            <a:pPr>
              <a:buFont typeface="Wingdings" pitchFamily="2" charset="2"/>
              <a:buChar char="Ø"/>
            </a:pPr>
            <a:endParaRPr lang="en-US" sz="2000" dirty="0">
              <a:solidFill>
                <a:schemeClr val="accent3">
                  <a:lumMod val="50000"/>
                </a:schemeClr>
              </a:solidFill>
            </a:endParaRPr>
          </a:p>
          <a:p>
            <a:pPr>
              <a:buNone/>
            </a:pPr>
            <a:r>
              <a:rPr lang="en-US" sz="2000" dirty="0" smtClean="0">
                <a:solidFill>
                  <a:schemeClr val="accent3">
                    <a:lumMod val="50000"/>
                  </a:schemeClr>
                </a:solidFill>
              </a:rPr>
              <a:t>	PART – 1 Brooklyn and Manhattan </a:t>
            </a:r>
          </a:p>
          <a:p>
            <a:pPr>
              <a:buNone/>
            </a:pPr>
            <a:r>
              <a:rPr lang="en-US" sz="2000" dirty="0">
                <a:solidFill>
                  <a:schemeClr val="accent3">
                    <a:lumMod val="50000"/>
                  </a:schemeClr>
                </a:solidFill>
              </a:rPr>
              <a:t>	</a:t>
            </a:r>
            <a:r>
              <a:rPr lang="en-US" sz="2000" dirty="0" smtClean="0">
                <a:solidFill>
                  <a:schemeClr val="accent3">
                    <a:lumMod val="50000"/>
                  </a:schemeClr>
                </a:solidFill>
              </a:rPr>
              <a:t>PART – 2 Bronx, Queens and Staten Island</a:t>
            </a:r>
            <a:endParaRPr lang="en-US" sz="2000" dirty="0">
              <a:solidFill>
                <a:schemeClr val="accent3">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4 – PART 1</a:t>
            </a:r>
            <a:br>
              <a:rPr lang="en-IN" dirty="0" smtClean="0"/>
            </a:br>
            <a:r>
              <a:rPr lang="en-IN" dirty="0" smtClean="0"/>
              <a:t>Brooklyn and Manhattan </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Brooklyn and Manhattan Venues data</a:t>
            </a:r>
          </a:p>
          <a:p>
            <a:pPr>
              <a:buFont typeface="Wingdings" pitchFamily="2" charset="2"/>
              <a:buChar char="Ø"/>
            </a:pPr>
            <a:endParaRPr lang="en-US" sz="2000" dirty="0">
              <a:solidFill>
                <a:schemeClr val="accent3">
                  <a:lumMod val="50000"/>
                </a:schemeClr>
              </a:solidFill>
            </a:endParaRPr>
          </a:p>
          <a:p>
            <a:pPr>
              <a:buFont typeface="Wingdings" pitchFamily="2" charset="2"/>
              <a:buChar char="Ø"/>
            </a:pPr>
            <a:endParaRPr lang="en-IN" sz="2000" dirty="0" smtClean="0">
              <a:solidFill>
                <a:schemeClr val="accent3">
                  <a:lumMod val="50000"/>
                </a:schemeClr>
              </a:solidFill>
            </a:endParaRPr>
          </a:p>
          <a:p>
            <a:pPr>
              <a:buNone/>
            </a:pPr>
            <a:endParaRPr lang="en-US" sz="2000" dirty="0" smtClean="0">
              <a:solidFill>
                <a:schemeClr val="accent3">
                  <a:lumMod val="50000"/>
                </a:schemeClr>
              </a:solidFill>
            </a:endParaRPr>
          </a:p>
          <a:p>
            <a:pPr>
              <a:buFont typeface="Wingdings" pitchFamily="2" charset="2"/>
              <a:buChar char="Ø"/>
            </a:pPr>
            <a:r>
              <a:rPr lang="en-US" sz="2000" dirty="0">
                <a:solidFill>
                  <a:schemeClr val="accent3">
                    <a:lumMod val="50000"/>
                  </a:schemeClr>
                </a:solidFill>
              </a:rPr>
              <a:t>Brooklyn and Manhattan Visualization </a:t>
            </a:r>
          </a:p>
        </p:txBody>
      </p:sp>
      <p:pic>
        <p:nvPicPr>
          <p:cNvPr id="4" name="Picture 3"/>
          <p:cNvPicPr/>
          <p:nvPr/>
        </p:nvPicPr>
        <p:blipFill>
          <a:blip r:embed="rId2"/>
          <a:srcRect l="14798" t="36219" r="45868" b="33029"/>
          <a:stretch>
            <a:fillRect/>
          </a:stretch>
        </p:blipFill>
        <p:spPr bwMode="auto">
          <a:xfrm>
            <a:off x="1928794" y="3643314"/>
            <a:ext cx="5436870" cy="2390806"/>
          </a:xfrm>
          <a:prstGeom prst="rect">
            <a:avLst/>
          </a:prstGeom>
          <a:noFill/>
          <a:ln w="9525">
            <a:noFill/>
            <a:miter lim="800000"/>
            <a:headEnd/>
            <a:tailEnd/>
          </a:ln>
        </p:spPr>
      </p:pic>
      <p:pic>
        <p:nvPicPr>
          <p:cNvPr id="5" name="Picture 4"/>
          <p:cNvPicPr/>
          <p:nvPr/>
        </p:nvPicPr>
        <p:blipFill>
          <a:blip r:embed="rId3"/>
          <a:srcRect l="14670" t="37813" r="46159" b="48292"/>
          <a:stretch>
            <a:fillRect/>
          </a:stretch>
        </p:blipFill>
        <p:spPr bwMode="auto">
          <a:xfrm>
            <a:off x="1785918" y="2071678"/>
            <a:ext cx="5253990" cy="104907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4 – PART 1</a:t>
            </a:r>
            <a:br>
              <a:rPr lang="en-IN" dirty="0" smtClean="0"/>
            </a:br>
            <a:r>
              <a:rPr lang="en-IN" dirty="0" smtClean="0"/>
              <a:t>Brooklyn and Manhattan </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Brooklyn and Manhattan Venues Visualization : </a:t>
            </a:r>
            <a:r>
              <a:rPr lang="en-US" sz="2000" dirty="0" smtClean="0">
                <a:solidFill>
                  <a:schemeClr val="accent3">
                    <a:lumMod val="50000"/>
                  </a:schemeClr>
                </a:solidFill>
              </a:rPr>
              <a:t>Generated the below Brooklyn and Manhattan Venues Visualization. The "</a:t>
            </a:r>
            <a:r>
              <a:rPr lang="en-US" sz="2000" dirty="0" err="1" smtClean="0">
                <a:solidFill>
                  <a:schemeClr val="accent3">
                    <a:lumMod val="50000"/>
                  </a:schemeClr>
                </a:solidFill>
              </a:rPr>
              <a:t>BM_venues</a:t>
            </a:r>
            <a:r>
              <a:rPr lang="en-US" sz="2000" dirty="0" smtClean="0">
                <a:solidFill>
                  <a:schemeClr val="accent3">
                    <a:lumMod val="50000"/>
                  </a:schemeClr>
                </a:solidFill>
              </a:rPr>
              <a:t>" </a:t>
            </a:r>
            <a:r>
              <a:rPr lang="en-US" sz="2000" dirty="0" err="1" smtClean="0">
                <a:solidFill>
                  <a:schemeClr val="accent3">
                    <a:lumMod val="50000"/>
                  </a:schemeClr>
                </a:solidFill>
              </a:rPr>
              <a:t>dataframe</a:t>
            </a:r>
            <a:r>
              <a:rPr lang="en-US" sz="2000" dirty="0" smtClean="0">
                <a:solidFill>
                  <a:schemeClr val="accent3">
                    <a:lumMod val="50000"/>
                  </a:schemeClr>
                </a:solidFill>
              </a:rPr>
              <a:t> has 9708 venues and 397 unique venue types.</a:t>
            </a:r>
            <a:endParaRPr lang="en-US" sz="2000" dirty="0">
              <a:solidFill>
                <a:schemeClr val="accent3">
                  <a:lumMod val="50000"/>
                </a:schemeClr>
              </a:solidFill>
            </a:endParaRPr>
          </a:p>
        </p:txBody>
      </p:sp>
      <p:pic>
        <p:nvPicPr>
          <p:cNvPr id="4" name="Picture 3"/>
          <p:cNvPicPr/>
          <p:nvPr/>
        </p:nvPicPr>
        <p:blipFill>
          <a:blip r:embed="rId2"/>
          <a:srcRect l="15054" t="59909" r="46288" b="12756"/>
          <a:stretch>
            <a:fillRect/>
          </a:stretch>
        </p:blipFill>
        <p:spPr bwMode="auto">
          <a:xfrm>
            <a:off x="1428728" y="2786058"/>
            <a:ext cx="6357982" cy="2735599"/>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4 - PART 2</a:t>
            </a:r>
            <a:br>
              <a:rPr lang="en-IN" dirty="0" smtClean="0"/>
            </a:br>
            <a:r>
              <a:rPr lang="en-IN" dirty="0" smtClean="0"/>
              <a:t>Bronx, Queens and Staten Island</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Bronx, Queens and Staten Island Venues data</a:t>
            </a:r>
          </a:p>
          <a:p>
            <a:pPr>
              <a:buNone/>
            </a:pPr>
            <a:endParaRPr lang="en-US" sz="2000" dirty="0" smtClean="0">
              <a:solidFill>
                <a:schemeClr val="accent3">
                  <a:lumMod val="50000"/>
                </a:schemeClr>
              </a:solidFill>
            </a:endParaRPr>
          </a:p>
          <a:p>
            <a:pPr>
              <a:buNone/>
            </a:pPr>
            <a:endParaRPr lang="en-US" sz="2000" dirty="0">
              <a:solidFill>
                <a:schemeClr val="accent3">
                  <a:lumMod val="50000"/>
                </a:schemeClr>
              </a:solidFill>
            </a:endParaRPr>
          </a:p>
          <a:p>
            <a:pPr>
              <a:buNone/>
            </a:pPr>
            <a:endParaRPr lang="en-US" sz="2000" dirty="0" smtClean="0">
              <a:solidFill>
                <a:schemeClr val="accent3">
                  <a:lumMod val="50000"/>
                </a:schemeClr>
              </a:solidFill>
            </a:endParaRPr>
          </a:p>
          <a:p>
            <a:pPr>
              <a:buNone/>
            </a:pPr>
            <a:r>
              <a:rPr lang="en-US" sz="2000" dirty="0" smtClean="0">
                <a:solidFill>
                  <a:schemeClr val="accent3">
                    <a:lumMod val="50000"/>
                  </a:schemeClr>
                </a:solidFill>
              </a:rPr>
              <a:t> </a:t>
            </a:r>
          </a:p>
          <a:p>
            <a:pPr>
              <a:buFont typeface="Wingdings" pitchFamily="2" charset="2"/>
              <a:buChar char="Ø"/>
            </a:pPr>
            <a:r>
              <a:rPr lang="en-US" sz="2000" dirty="0" smtClean="0">
                <a:solidFill>
                  <a:schemeClr val="accent3">
                    <a:lumMod val="50000"/>
                  </a:schemeClr>
                </a:solidFill>
              </a:rPr>
              <a:t>Bronx, Queens and Staten Island Visualization</a:t>
            </a:r>
            <a:endParaRPr lang="en-US" sz="2000" dirty="0">
              <a:solidFill>
                <a:schemeClr val="accent3">
                  <a:lumMod val="50000"/>
                </a:schemeClr>
              </a:solidFill>
            </a:endParaRPr>
          </a:p>
        </p:txBody>
      </p:sp>
      <p:pic>
        <p:nvPicPr>
          <p:cNvPr id="4" name="Picture 3"/>
          <p:cNvPicPr/>
          <p:nvPr/>
        </p:nvPicPr>
        <p:blipFill>
          <a:blip r:embed="rId2"/>
          <a:srcRect l="14542" t="34852" r="46316" b="52164"/>
          <a:stretch>
            <a:fillRect/>
          </a:stretch>
        </p:blipFill>
        <p:spPr bwMode="auto">
          <a:xfrm>
            <a:off x="1571604" y="2000240"/>
            <a:ext cx="5927412" cy="1428760"/>
          </a:xfrm>
          <a:prstGeom prst="rect">
            <a:avLst/>
          </a:prstGeom>
          <a:noFill/>
          <a:ln w="9525">
            <a:noFill/>
            <a:miter lim="800000"/>
            <a:headEnd/>
            <a:tailEnd/>
          </a:ln>
        </p:spPr>
      </p:pic>
      <p:pic>
        <p:nvPicPr>
          <p:cNvPr id="5" name="Picture 4"/>
          <p:cNvPicPr/>
          <p:nvPr/>
        </p:nvPicPr>
        <p:blipFill>
          <a:blip r:embed="rId3"/>
          <a:srcRect l="14926" t="39636" r="46154" b="31207"/>
          <a:stretch>
            <a:fillRect/>
          </a:stretch>
        </p:blipFill>
        <p:spPr bwMode="auto">
          <a:xfrm>
            <a:off x="2214546" y="3786190"/>
            <a:ext cx="5307330" cy="223466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METHODOLOGY – 4 - PART 2</a:t>
            </a:r>
            <a:br>
              <a:rPr lang="en-IN" dirty="0" smtClean="0"/>
            </a:br>
            <a:r>
              <a:rPr lang="en-IN" dirty="0" smtClean="0"/>
              <a:t>Bronx, Queens and Staten Island</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Bronx, Queens and Staten Island Venues Visualization : The "</a:t>
            </a:r>
            <a:r>
              <a:rPr lang="en-US" sz="2000" dirty="0" err="1" smtClean="0">
                <a:solidFill>
                  <a:schemeClr val="accent3">
                    <a:lumMod val="50000"/>
                  </a:schemeClr>
                </a:solidFill>
              </a:rPr>
              <a:t>BQS_venues</a:t>
            </a:r>
            <a:r>
              <a:rPr lang="en-US" sz="2000" dirty="0" smtClean="0">
                <a:solidFill>
                  <a:schemeClr val="accent3">
                    <a:lumMod val="50000"/>
                  </a:schemeClr>
                </a:solidFill>
              </a:rPr>
              <a:t>" </a:t>
            </a:r>
            <a:r>
              <a:rPr lang="en-US" sz="2000" dirty="0" err="1" smtClean="0">
                <a:solidFill>
                  <a:schemeClr val="accent3">
                    <a:lumMod val="50000"/>
                  </a:schemeClr>
                </a:solidFill>
              </a:rPr>
              <a:t>dataframe</a:t>
            </a:r>
            <a:r>
              <a:rPr lang="en-US" sz="2000" dirty="0" smtClean="0">
                <a:solidFill>
                  <a:schemeClr val="accent3">
                    <a:lumMod val="50000"/>
                  </a:schemeClr>
                </a:solidFill>
              </a:rPr>
              <a:t> has 10805 venues and 387 unique venue types. </a:t>
            </a:r>
            <a:endParaRPr lang="en-US" sz="2000" dirty="0">
              <a:solidFill>
                <a:schemeClr val="accent3">
                  <a:lumMod val="50000"/>
                </a:schemeClr>
              </a:solidFill>
            </a:endParaRPr>
          </a:p>
        </p:txBody>
      </p:sp>
      <p:pic>
        <p:nvPicPr>
          <p:cNvPr id="4" name="Picture 3"/>
          <p:cNvPicPr/>
          <p:nvPr/>
        </p:nvPicPr>
        <p:blipFill>
          <a:blip r:embed="rId2"/>
          <a:srcRect l="14798" t="54214" r="46154" b="17312"/>
          <a:stretch>
            <a:fillRect/>
          </a:stretch>
        </p:blipFill>
        <p:spPr bwMode="auto">
          <a:xfrm>
            <a:off x="1285852" y="2571744"/>
            <a:ext cx="6278886" cy="285752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RESULT PART – 1 </a:t>
            </a:r>
            <a:br>
              <a:rPr lang="en-IN" dirty="0" smtClean="0"/>
            </a:br>
            <a:r>
              <a:rPr lang="en-IN" dirty="0" smtClean="0"/>
              <a:t>Brooklyn and </a:t>
            </a:r>
            <a:r>
              <a:rPr lang="en-IN" dirty="0" err="1" smtClean="0"/>
              <a:t>Manahattan</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Segmenting and Clustering Neighborhoods </a:t>
            </a:r>
          </a:p>
          <a:p>
            <a:pPr>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b="1" dirty="0" smtClean="0">
                <a:solidFill>
                  <a:schemeClr val="accent3">
                    <a:lumMod val="50000"/>
                  </a:schemeClr>
                </a:solidFill>
              </a:rPr>
              <a:t>Cluster0</a:t>
            </a:r>
            <a:r>
              <a:rPr lang="en-US" sz="2000" dirty="0" smtClean="0">
                <a:solidFill>
                  <a:schemeClr val="accent3">
                    <a:lumMod val="50000"/>
                  </a:schemeClr>
                </a:solidFill>
              </a:rPr>
              <a:t> : The Total and Total Sum of cluster0 has smallest value. It shows that the market is not saturated. </a:t>
            </a:r>
          </a:p>
          <a:p>
            <a:pPr>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b="1" dirty="0" smtClean="0">
                <a:solidFill>
                  <a:schemeClr val="accent3">
                    <a:lumMod val="50000"/>
                  </a:schemeClr>
                </a:solidFill>
              </a:rPr>
              <a:t>Cluster1 :</a:t>
            </a:r>
            <a:r>
              <a:rPr lang="en-US" sz="2000" dirty="0" smtClean="0">
                <a:solidFill>
                  <a:schemeClr val="accent3">
                    <a:lumMod val="50000"/>
                  </a:schemeClr>
                </a:solidFill>
              </a:rPr>
              <a:t> The Total and Total Sum is very high. Lot of competition. Saturated neighborhoods.</a:t>
            </a:r>
          </a:p>
          <a:p>
            <a:pPr>
              <a:buNone/>
            </a:pPr>
            <a:endParaRPr lang="en-US" sz="2000" dirty="0">
              <a:solidFill>
                <a:schemeClr val="accent3">
                  <a:lumMod val="50000"/>
                </a:schemeClr>
              </a:solidFill>
            </a:endParaRPr>
          </a:p>
        </p:txBody>
      </p:sp>
      <p:pic>
        <p:nvPicPr>
          <p:cNvPr id="4" name="Picture 3"/>
          <p:cNvPicPr/>
          <p:nvPr/>
        </p:nvPicPr>
        <p:blipFill>
          <a:blip r:embed="rId2"/>
          <a:srcRect l="14414" t="26879" r="46159" b="43736"/>
          <a:stretch>
            <a:fillRect/>
          </a:stretch>
        </p:blipFill>
        <p:spPr bwMode="auto">
          <a:xfrm>
            <a:off x="2143108" y="3357562"/>
            <a:ext cx="5572164" cy="2651921"/>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RESULT PART – 2</a:t>
            </a:r>
            <a:br>
              <a:rPr lang="en-IN" dirty="0" smtClean="0"/>
            </a:br>
            <a:r>
              <a:rPr lang="en-IN" dirty="0" smtClean="0"/>
              <a:t>Bronx, Queens and Staten Island</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Segmenting and Clustering Neighborhoods </a:t>
            </a:r>
          </a:p>
          <a:p>
            <a:pPr>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b="1" dirty="0" smtClean="0">
                <a:solidFill>
                  <a:schemeClr val="accent3">
                    <a:lumMod val="50000"/>
                  </a:schemeClr>
                </a:solidFill>
              </a:rPr>
              <a:t>Cluster0</a:t>
            </a:r>
            <a:r>
              <a:rPr lang="en-US" sz="2000" dirty="0" smtClean="0">
                <a:solidFill>
                  <a:schemeClr val="accent3">
                    <a:lumMod val="50000"/>
                  </a:schemeClr>
                </a:solidFill>
              </a:rPr>
              <a:t> : The Total and Total Sum of cluster0 has smallest value. It shows that the market is not </a:t>
            </a:r>
            <a:r>
              <a:rPr lang="en-US" sz="2000" dirty="0" err="1" smtClean="0">
                <a:solidFill>
                  <a:schemeClr val="accent3">
                    <a:lumMod val="50000"/>
                  </a:schemeClr>
                </a:solidFill>
              </a:rPr>
              <a:t>saturated.There</a:t>
            </a:r>
            <a:r>
              <a:rPr lang="en-US" sz="2000" dirty="0" smtClean="0">
                <a:solidFill>
                  <a:schemeClr val="accent3">
                    <a:lumMod val="50000"/>
                  </a:schemeClr>
                </a:solidFill>
              </a:rPr>
              <a:t> are untapped markets. </a:t>
            </a:r>
          </a:p>
          <a:p>
            <a:pPr>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b="1" dirty="0" smtClean="0">
                <a:solidFill>
                  <a:schemeClr val="accent3">
                    <a:lumMod val="50000"/>
                  </a:schemeClr>
                </a:solidFill>
              </a:rPr>
              <a:t>Cluster1</a:t>
            </a:r>
            <a:r>
              <a:rPr lang="en-US" sz="2000" dirty="0" smtClean="0">
                <a:solidFill>
                  <a:schemeClr val="accent3">
                    <a:lumMod val="50000"/>
                  </a:schemeClr>
                </a:solidFill>
              </a:rPr>
              <a:t> : The Total and Total Sum is very high. Lot of competition. Saturated neighborhoods. </a:t>
            </a:r>
            <a:endParaRPr lang="en-US" sz="2000" dirty="0">
              <a:solidFill>
                <a:schemeClr val="accent3">
                  <a:lumMod val="50000"/>
                </a:schemeClr>
              </a:solidFill>
            </a:endParaRPr>
          </a:p>
        </p:txBody>
      </p:sp>
      <p:pic>
        <p:nvPicPr>
          <p:cNvPr id="4" name="Picture 3"/>
          <p:cNvPicPr/>
          <p:nvPr/>
        </p:nvPicPr>
        <p:blipFill>
          <a:blip r:embed="rId2"/>
          <a:srcRect l="14670" t="32574" r="46031" b="38041"/>
          <a:stretch>
            <a:fillRect/>
          </a:stretch>
        </p:blipFill>
        <p:spPr bwMode="auto">
          <a:xfrm>
            <a:off x="2000232" y="3286124"/>
            <a:ext cx="5715040" cy="26591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DISCUSSION</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Scope to explore cuisines of various countries in Bronx, Queens and Staten Island </a:t>
            </a:r>
          </a:p>
          <a:p>
            <a:pPr>
              <a:buFont typeface="Wingdings" pitchFamily="2" charset="2"/>
              <a:buChar char="Ø"/>
            </a:pPr>
            <a:r>
              <a:rPr lang="en-US" sz="2000" dirty="0" smtClean="0">
                <a:solidFill>
                  <a:schemeClr val="accent3">
                    <a:lumMod val="50000"/>
                  </a:schemeClr>
                </a:solidFill>
              </a:rPr>
              <a:t>In Manhattan and Brooklyn restaurants , cuisines of many countries are part of their Menu. Risk can be taken with great menu on board. It also shows people love and explore cuisines of various countries.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Scope to increase Farmers markets in Bronx, Queens and Staten Island. </a:t>
            </a:r>
          </a:p>
          <a:p>
            <a:pPr>
              <a:buNone/>
            </a:pPr>
            <a:r>
              <a:rPr lang="en-US" sz="2000" dirty="0">
                <a:solidFill>
                  <a:schemeClr val="accent3">
                    <a:lumMod val="50000"/>
                  </a:schemeClr>
                </a:solidFill>
              </a:rPr>
              <a:t>	</a:t>
            </a:r>
            <a:r>
              <a:rPr lang="en-US" sz="2000" dirty="0" smtClean="0">
                <a:solidFill>
                  <a:schemeClr val="accent3">
                    <a:lumMod val="50000"/>
                  </a:schemeClr>
                </a:solidFill>
              </a:rPr>
              <a:t>- Region - Cluster0 </a:t>
            </a:r>
          </a:p>
          <a:p>
            <a:pPr>
              <a:buNone/>
            </a:pPr>
            <a:r>
              <a:rPr lang="en-US" sz="2000" dirty="0">
                <a:solidFill>
                  <a:schemeClr val="accent3">
                    <a:lumMod val="50000"/>
                  </a:schemeClr>
                </a:solidFill>
              </a:rPr>
              <a:t>	</a:t>
            </a:r>
            <a:r>
              <a:rPr lang="en-US" sz="2000" dirty="0" smtClean="0">
                <a:solidFill>
                  <a:schemeClr val="accent3">
                    <a:lumMod val="50000"/>
                  </a:schemeClr>
                </a:solidFill>
              </a:rPr>
              <a:t>- Neighborhood – Staten Island – </a:t>
            </a:r>
            <a:r>
              <a:rPr lang="en-US" sz="2000" dirty="0" err="1" smtClean="0">
                <a:solidFill>
                  <a:schemeClr val="accent3">
                    <a:lumMod val="50000"/>
                  </a:schemeClr>
                </a:solidFill>
              </a:rPr>
              <a:t>Tod</a:t>
            </a:r>
            <a:r>
              <a:rPr lang="en-US" sz="2000" dirty="0" smtClean="0">
                <a:solidFill>
                  <a:schemeClr val="accent3">
                    <a:lumMod val="50000"/>
                  </a:schemeClr>
                </a:solidFill>
              </a:rPr>
              <a:t> Hill, Port Ivory, Bloomfield</a:t>
            </a:r>
            <a:endParaRPr lang="en-US" sz="2000" dirty="0">
              <a:solidFill>
                <a:schemeClr val="accent3">
                  <a:lumMod val="5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CONCLUSION</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Analysis performed on limited data </a:t>
            </a:r>
          </a:p>
          <a:p>
            <a:pPr>
              <a:buFont typeface="Wingdings" pitchFamily="2" charset="2"/>
              <a:buChar char="Ø"/>
            </a:pPr>
            <a:r>
              <a:rPr lang="en-US" sz="2000" dirty="0" smtClean="0">
                <a:solidFill>
                  <a:schemeClr val="accent3">
                    <a:lumMod val="50000"/>
                  </a:schemeClr>
                </a:solidFill>
              </a:rPr>
              <a:t>Re-run program with updated information </a:t>
            </a:r>
          </a:p>
          <a:p>
            <a:pPr>
              <a:buFont typeface="Wingdings" pitchFamily="2" charset="2"/>
              <a:buChar char="Ø"/>
            </a:pPr>
            <a:r>
              <a:rPr lang="en-US" sz="2000" dirty="0" smtClean="0">
                <a:solidFill>
                  <a:schemeClr val="accent3">
                    <a:lumMod val="50000"/>
                  </a:schemeClr>
                </a:solidFill>
              </a:rPr>
              <a:t>Brooklyn and Manhattan has high concentration of restaurant business. Very competitive market.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Bronx, Queens and Staten Island also has good number of restaurants but not as many as required. So this can be explored.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As per the </a:t>
            </a:r>
            <a:r>
              <a:rPr lang="en-US" sz="2000" dirty="0" err="1" smtClean="0">
                <a:solidFill>
                  <a:schemeClr val="accent3">
                    <a:lumMod val="50000"/>
                  </a:schemeClr>
                </a:solidFill>
              </a:rPr>
              <a:t>neighbourhood</a:t>
            </a:r>
            <a:r>
              <a:rPr lang="en-US" sz="2000" dirty="0" smtClean="0">
                <a:solidFill>
                  <a:schemeClr val="accent3">
                    <a:lumMod val="50000"/>
                  </a:schemeClr>
                </a:solidFill>
              </a:rPr>
              <a:t> or restaurant type mentioned like Indian Restaurant, analysis can be checked. A venue with lowest risk and competition can be identified</a:t>
            </a:r>
            <a:endParaRPr lang="en-US" sz="2000" dirty="0">
              <a:solidFill>
                <a:schemeClr val="accent3">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lstStyle/>
          <a:p>
            <a:r>
              <a:rPr lang="en-IN" dirty="0" smtClean="0"/>
              <a:t>NEW YORK CITY- FACTS</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Most populous city in the United States </a:t>
            </a:r>
          </a:p>
          <a:p>
            <a:pPr>
              <a:buFont typeface="Wingdings" pitchFamily="2" charset="2"/>
              <a:buChar char="Ø"/>
            </a:pPr>
            <a:r>
              <a:rPr lang="en-US" sz="2000" dirty="0" smtClean="0">
                <a:solidFill>
                  <a:schemeClr val="accent3">
                    <a:lumMod val="50000"/>
                  </a:schemeClr>
                </a:solidFill>
              </a:rPr>
              <a:t>It is diverse and is the financial capital of USA </a:t>
            </a:r>
          </a:p>
          <a:p>
            <a:pPr>
              <a:buFont typeface="Wingdings" pitchFamily="2" charset="2"/>
              <a:buChar char="Ø"/>
            </a:pPr>
            <a:r>
              <a:rPr lang="en-US" sz="2000" dirty="0" smtClean="0">
                <a:solidFill>
                  <a:schemeClr val="accent3">
                    <a:lumMod val="50000"/>
                  </a:schemeClr>
                </a:solidFill>
              </a:rPr>
              <a:t>It is multicultural </a:t>
            </a:r>
          </a:p>
          <a:p>
            <a:pPr>
              <a:buFont typeface="Wingdings" pitchFamily="2" charset="2"/>
              <a:buChar char="Ø"/>
            </a:pPr>
            <a:r>
              <a:rPr lang="en-US" sz="2000" dirty="0" smtClean="0">
                <a:solidFill>
                  <a:schemeClr val="accent3">
                    <a:lumMod val="50000"/>
                  </a:schemeClr>
                </a:solidFill>
              </a:rPr>
              <a:t>Provides lot of business opportunities </a:t>
            </a:r>
          </a:p>
          <a:p>
            <a:pPr>
              <a:buFont typeface="Wingdings" pitchFamily="2" charset="2"/>
              <a:buChar char="Ø"/>
            </a:pPr>
            <a:r>
              <a:rPr lang="en-US" sz="2000" dirty="0" smtClean="0">
                <a:solidFill>
                  <a:schemeClr val="accent3">
                    <a:lumMod val="50000"/>
                  </a:schemeClr>
                </a:solidFill>
              </a:rPr>
              <a:t>Business friendly environment </a:t>
            </a:r>
          </a:p>
          <a:p>
            <a:pPr>
              <a:buFont typeface="Wingdings" pitchFamily="2" charset="2"/>
              <a:buChar char="Ø"/>
            </a:pPr>
            <a:r>
              <a:rPr lang="en-US" sz="2000" dirty="0" smtClean="0">
                <a:solidFill>
                  <a:schemeClr val="accent3">
                    <a:lumMod val="50000"/>
                  </a:schemeClr>
                </a:solidFill>
              </a:rPr>
              <a:t>Attracted many different players into the market</a:t>
            </a:r>
          </a:p>
          <a:p>
            <a:pPr>
              <a:buFont typeface="Wingdings" pitchFamily="2" charset="2"/>
              <a:buChar char="Ø"/>
            </a:pPr>
            <a:r>
              <a:rPr lang="en-US" sz="2000" dirty="0" smtClean="0">
                <a:solidFill>
                  <a:schemeClr val="accent3">
                    <a:lumMod val="50000"/>
                  </a:schemeClr>
                </a:solidFill>
              </a:rPr>
              <a:t>Global hub of business and commerce.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The city is a major centre for banking and finance, retailing, world trade, transportation, tourism, real estate, new media, traditional media, advertising, legal services, accountancy, insurance, theatre, fashion, and the arts in the United States.</a:t>
            </a:r>
            <a:endParaRPr lang="en-US" sz="2000" dirty="0">
              <a:solidFill>
                <a:schemeClr val="accent3">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NEW YORK CITY- BUSINESS ENVIRONMENT</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Market is highly competitive </a:t>
            </a:r>
          </a:p>
          <a:p>
            <a:pPr>
              <a:buFont typeface="Wingdings" pitchFamily="2" charset="2"/>
              <a:buChar char="Ø"/>
            </a:pPr>
            <a:r>
              <a:rPr lang="en-US" sz="2000" dirty="0" smtClean="0">
                <a:solidFill>
                  <a:schemeClr val="accent3">
                    <a:lumMod val="50000"/>
                  </a:schemeClr>
                </a:solidFill>
              </a:rPr>
              <a:t>Highly developed city so cost of doing business is also one of the highest </a:t>
            </a:r>
          </a:p>
          <a:p>
            <a:pPr>
              <a:buFont typeface="Wingdings" pitchFamily="2" charset="2"/>
              <a:buChar char="Ø"/>
            </a:pPr>
            <a:r>
              <a:rPr lang="en-US" sz="2000" dirty="0" smtClean="0">
                <a:solidFill>
                  <a:schemeClr val="accent3">
                    <a:lumMod val="50000"/>
                  </a:schemeClr>
                </a:solidFill>
              </a:rPr>
              <a:t>New business venture or expansion needs to be </a:t>
            </a:r>
            <a:r>
              <a:rPr lang="en-US" sz="2000" dirty="0" err="1" smtClean="0">
                <a:solidFill>
                  <a:schemeClr val="accent3">
                    <a:lumMod val="50000"/>
                  </a:schemeClr>
                </a:solidFill>
              </a:rPr>
              <a:t>analysed</a:t>
            </a:r>
            <a:r>
              <a:rPr lang="en-US" sz="2000" dirty="0" smtClean="0">
                <a:solidFill>
                  <a:schemeClr val="accent3">
                    <a:lumMod val="50000"/>
                  </a:schemeClr>
                </a:solidFill>
              </a:rPr>
              <a:t> carefully </a:t>
            </a:r>
          </a:p>
          <a:p>
            <a:pPr>
              <a:buFont typeface="Wingdings" pitchFamily="2" charset="2"/>
              <a:buChar char="Ø"/>
            </a:pPr>
            <a:r>
              <a:rPr lang="en-US" sz="2000" dirty="0" smtClean="0">
                <a:solidFill>
                  <a:schemeClr val="accent3">
                    <a:lumMod val="50000"/>
                  </a:schemeClr>
                </a:solidFill>
              </a:rPr>
              <a:t>One should strategically targeting the market </a:t>
            </a:r>
            <a:r>
              <a:rPr lang="en-US" sz="2000" dirty="0" err="1" smtClean="0">
                <a:solidFill>
                  <a:schemeClr val="accent3">
                    <a:lumMod val="50000"/>
                  </a:schemeClr>
                </a:solidFill>
              </a:rPr>
              <a:t>inorder</a:t>
            </a:r>
            <a:r>
              <a:rPr lang="en-US" sz="2000" dirty="0" smtClean="0">
                <a:solidFill>
                  <a:schemeClr val="accent3">
                    <a:lumMod val="50000"/>
                  </a:schemeClr>
                </a:solidFill>
              </a:rPr>
              <a:t> to –</a:t>
            </a:r>
          </a:p>
          <a:p>
            <a:pPr>
              <a:buNone/>
            </a:pPr>
            <a:r>
              <a:rPr lang="en-US" sz="2000" dirty="0">
                <a:solidFill>
                  <a:schemeClr val="accent3">
                    <a:lumMod val="50000"/>
                  </a:schemeClr>
                </a:solidFill>
              </a:rPr>
              <a:t> </a:t>
            </a:r>
            <a:r>
              <a:rPr lang="en-US" sz="2000" dirty="0" smtClean="0">
                <a:solidFill>
                  <a:schemeClr val="accent3">
                    <a:lumMod val="50000"/>
                  </a:schemeClr>
                </a:solidFill>
              </a:rPr>
              <a:t>     -This will help in reduction of risk. </a:t>
            </a:r>
          </a:p>
          <a:p>
            <a:pPr>
              <a:buNone/>
            </a:pPr>
            <a:r>
              <a:rPr lang="en-US" sz="2000" dirty="0">
                <a:solidFill>
                  <a:schemeClr val="accent3">
                    <a:lumMod val="50000"/>
                  </a:schemeClr>
                </a:solidFill>
              </a:rPr>
              <a:t>	</a:t>
            </a:r>
            <a:r>
              <a:rPr lang="en-US" sz="2000" dirty="0" smtClean="0">
                <a:solidFill>
                  <a:schemeClr val="accent3">
                    <a:lumMod val="50000"/>
                  </a:schemeClr>
                </a:solidFill>
              </a:rPr>
              <a:t>-The Return on Investment will be reasonable.</a:t>
            </a:r>
            <a:endParaRPr lang="en-US" sz="2000" dirty="0">
              <a:solidFill>
                <a:schemeClr val="accent3">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NEW YORK CITY- CUISINE</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lnSpcReduction="10000"/>
          </a:bodyPr>
          <a:lstStyle/>
          <a:p>
            <a:pPr>
              <a:buNone/>
            </a:pPr>
            <a:r>
              <a:rPr lang="en-US" sz="1800" dirty="0" smtClean="0">
                <a:solidFill>
                  <a:schemeClr val="accent3">
                    <a:lumMod val="50000"/>
                  </a:schemeClr>
                </a:solidFill>
              </a:rPr>
              <a:t>The City of New York is famous for its excellent cuisine. It's food culture includes an array of international cuisines influenced by the city's immigrant history. </a:t>
            </a:r>
            <a:endParaRPr lang="en-US" sz="1800" dirty="0">
              <a:solidFill>
                <a:schemeClr val="accent3">
                  <a:lumMod val="50000"/>
                </a:schemeClr>
              </a:solidFill>
            </a:endParaRPr>
          </a:p>
          <a:p>
            <a:pPr>
              <a:buFont typeface="Wingdings" pitchFamily="2" charset="2"/>
              <a:buChar char="Ø"/>
            </a:pPr>
            <a:r>
              <a:rPr lang="en-US" sz="1800" dirty="0" smtClean="0">
                <a:solidFill>
                  <a:schemeClr val="accent3">
                    <a:lumMod val="50000"/>
                  </a:schemeClr>
                </a:solidFill>
              </a:rPr>
              <a:t>Central and Eastern European immigrants, especially Jewish immigrants - bagels, cheesecake, hot dogs, knishes, and delicatessens </a:t>
            </a:r>
          </a:p>
          <a:p>
            <a:pPr>
              <a:buFont typeface="Wingdings" pitchFamily="2" charset="2"/>
              <a:buChar char="Ø"/>
            </a:pPr>
            <a:r>
              <a:rPr lang="en-US" sz="1800" dirty="0" smtClean="0">
                <a:solidFill>
                  <a:schemeClr val="accent3">
                    <a:lumMod val="50000"/>
                  </a:schemeClr>
                </a:solidFill>
              </a:rPr>
              <a:t>Italian immigrants - New York-style pizza and Italian cuisine </a:t>
            </a:r>
          </a:p>
          <a:p>
            <a:pPr>
              <a:buFont typeface="Wingdings" pitchFamily="2" charset="2"/>
              <a:buChar char="Ø"/>
            </a:pPr>
            <a:r>
              <a:rPr lang="en-US" sz="1800" dirty="0" smtClean="0">
                <a:solidFill>
                  <a:schemeClr val="accent3">
                    <a:lumMod val="50000"/>
                  </a:schemeClr>
                </a:solidFill>
              </a:rPr>
              <a:t>Jewish immigrants and Irish immigrants - pastrami and corned beef </a:t>
            </a:r>
          </a:p>
          <a:p>
            <a:pPr>
              <a:buFont typeface="Wingdings" pitchFamily="2" charset="2"/>
              <a:buChar char="Ø"/>
            </a:pPr>
            <a:r>
              <a:rPr lang="en-US" sz="1800" dirty="0" smtClean="0">
                <a:solidFill>
                  <a:schemeClr val="accent3">
                    <a:lumMod val="50000"/>
                  </a:schemeClr>
                </a:solidFill>
              </a:rPr>
              <a:t>Chinese and other Asian restaurants, sandwich joints, </a:t>
            </a:r>
            <a:r>
              <a:rPr lang="en-US" sz="1800" dirty="0" err="1" smtClean="0">
                <a:solidFill>
                  <a:schemeClr val="accent3">
                    <a:lumMod val="50000"/>
                  </a:schemeClr>
                </a:solidFill>
              </a:rPr>
              <a:t>trattorias</a:t>
            </a:r>
            <a:r>
              <a:rPr lang="en-US" sz="1800" dirty="0" smtClean="0">
                <a:solidFill>
                  <a:schemeClr val="accent3">
                    <a:lumMod val="50000"/>
                  </a:schemeClr>
                </a:solidFill>
              </a:rPr>
              <a:t>, diners, and coffeehouses are ubiquitous throughout the city </a:t>
            </a:r>
          </a:p>
          <a:p>
            <a:pPr>
              <a:buFont typeface="Wingdings" pitchFamily="2" charset="2"/>
              <a:buChar char="Ø"/>
            </a:pPr>
            <a:r>
              <a:rPr lang="en-US" sz="1800" dirty="0" smtClean="0">
                <a:solidFill>
                  <a:schemeClr val="accent3">
                    <a:lumMod val="50000"/>
                  </a:schemeClr>
                </a:solidFill>
              </a:rPr>
              <a:t>Mobile food vendors - Some 4,000 licensed by the city </a:t>
            </a:r>
          </a:p>
          <a:p>
            <a:pPr>
              <a:buFont typeface="Wingdings" pitchFamily="2" charset="2"/>
              <a:buChar char="Ø"/>
            </a:pPr>
            <a:r>
              <a:rPr lang="en-US" sz="1800" dirty="0" smtClean="0">
                <a:solidFill>
                  <a:schemeClr val="accent3">
                    <a:lumMod val="50000"/>
                  </a:schemeClr>
                </a:solidFill>
              </a:rPr>
              <a:t>Middle Eastern foods such as falafel and kebabs examples of modern New York street food </a:t>
            </a:r>
          </a:p>
          <a:p>
            <a:pPr>
              <a:buFont typeface="Wingdings" pitchFamily="2" charset="2"/>
              <a:buChar char="Ø"/>
            </a:pPr>
            <a:r>
              <a:rPr lang="en-US" sz="1800" dirty="0" smtClean="0">
                <a:solidFill>
                  <a:schemeClr val="accent3">
                    <a:lumMod val="50000"/>
                  </a:schemeClr>
                </a:solidFill>
              </a:rPr>
              <a:t>Famous for fine dining Michelin starred restaurants. The city is home to "nearly one thousand of the finest and most diverse haute cuisine restaurants in the world", according to Michelin. </a:t>
            </a:r>
            <a:endParaRPr lang="en-US" sz="1800" dirty="0">
              <a:solidFill>
                <a:schemeClr val="accent3">
                  <a:lumMod val="50000"/>
                </a:schemeClr>
              </a:solidFill>
            </a:endParaRPr>
          </a:p>
          <a:p>
            <a:pPr>
              <a:buNone/>
            </a:pPr>
            <a:r>
              <a:rPr lang="en-US" sz="1800" dirty="0" smtClean="0">
                <a:solidFill>
                  <a:schemeClr val="accent3">
                    <a:lumMod val="50000"/>
                  </a:schemeClr>
                </a:solidFill>
              </a:rPr>
              <a:t>	So it is evident that to survive in such competitive market it is very important to strategically plan.</a:t>
            </a:r>
            <a:endParaRPr lang="en-US" sz="1800" dirty="0">
              <a:solidFill>
                <a:schemeClr val="accent3">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smtClean="0"/>
              <a:t>FACTORS TO DECIDE ON RESTAURANT LOCATION</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dirty="0" smtClean="0">
                <a:solidFill>
                  <a:schemeClr val="accent3">
                    <a:lumMod val="50000"/>
                  </a:schemeClr>
                </a:solidFill>
              </a:rPr>
              <a:t>New York Population </a:t>
            </a:r>
          </a:p>
          <a:p>
            <a:pPr>
              <a:buFont typeface="Wingdings" pitchFamily="2" charset="2"/>
              <a:buChar char="Ø"/>
            </a:pPr>
            <a:r>
              <a:rPr lang="en-US" sz="2000" dirty="0" smtClean="0">
                <a:solidFill>
                  <a:schemeClr val="accent3">
                    <a:lumMod val="50000"/>
                  </a:schemeClr>
                </a:solidFill>
              </a:rPr>
              <a:t>New York City Demographics </a:t>
            </a:r>
          </a:p>
          <a:p>
            <a:pPr>
              <a:buFont typeface="Wingdings" pitchFamily="2" charset="2"/>
              <a:buChar char="Ø"/>
            </a:pPr>
            <a:r>
              <a:rPr lang="en-US" sz="2000" dirty="0" smtClean="0">
                <a:solidFill>
                  <a:schemeClr val="accent3">
                    <a:lumMod val="50000"/>
                  </a:schemeClr>
                </a:solidFill>
              </a:rPr>
              <a:t>Are there any Farmers Markets, Wholesale markets etc nearby so that the ingredients can be purchased fresh to maintain quality and cost? </a:t>
            </a:r>
          </a:p>
          <a:p>
            <a:pPr>
              <a:buFont typeface="Wingdings" pitchFamily="2" charset="2"/>
              <a:buChar char="Ø"/>
            </a:pPr>
            <a:r>
              <a:rPr lang="en-US" sz="2000" dirty="0" smtClean="0">
                <a:solidFill>
                  <a:schemeClr val="accent3">
                    <a:lumMod val="50000"/>
                  </a:schemeClr>
                </a:solidFill>
              </a:rPr>
              <a:t>Are there any venues like Gyms, </a:t>
            </a:r>
            <a:r>
              <a:rPr lang="en-US" sz="2000" dirty="0" err="1" smtClean="0">
                <a:solidFill>
                  <a:schemeClr val="accent3">
                    <a:lumMod val="50000"/>
                  </a:schemeClr>
                </a:solidFill>
              </a:rPr>
              <a:t>Entertainmnet</a:t>
            </a:r>
            <a:r>
              <a:rPr lang="en-US" sz="2000" dirty="0" smtClean="0">
                <a:solidFill>
                  <a:schemeClr val="accent3">
                    <a:lumMod val="50000"/>
                  </a:schemeClr>
                </a:solidFill>
              </a:rPr>
              <a:t> zones, Parks etc nearby where floating population is high etc </a:t>
            </a:r>
          </a:p>
          <a:p>
            <a:pPr>
              <a:buFont typeface="Wingdings" pitchFamily="2" charset="2"/>
              <a:buChar char="Ø"/>
            </a:pPr>
            <a:r>
              <a:rPr lang="en-US" sz="2000" dirty="0" smtClean="0">
                <a:solidFill>
                  <a:schemeClr val="accent3">
                    <a:lumMod val="50000"/>
                  </a:schemeClr>
                </a:solidFill>
              </a:rPr>
              <a:t>Who are the competitors in that location? </a:t>
            </a:r>
          </a:p>
          <a:p>
            <a:pPr>
              <a:buFont typeface="Wingdings" pitchFamily="2" charset="2"/>
              <a:buChar char="Ø"/>
            </a:pPr>
            <a:r>
              <a:rPr lang="en-US" sz="2000" dirty="0" smtClean="0">
                <a:solidFill>
                  <a:schemeClr val="accent3">
                    <a:lumMod val="50000"/>
                  </a:schemeClr>
                </a:solidFill>
              </a:rPr>
              <a:t>Cuisine served / Menu of the competitors </a:t>
            </a:r>
          </a:p>
          <a:p>
            <a:pPr>
              <a:buFont typeface="Wingdings" pitchFamily="2" charset="2"/>
              <a:buChar char="Ø"/>
            </a:pPr>
            <a:r>
              <a:rPr lang="en-US" sz="2000" dirty="0" smtClean="0">
                <a:solidFill>
                  <a:schemeClr val="accent3">
                    <a:lumMod val="50000"/>
                  </a:schemeClr>
                </a:solidFill>
              </a:rPr>
              <a:t>Segmentation of the Borough </a:t>
            </a:r>
          </a:p>
          <a:p>
            <a:pPr>
              <a:buFont typeface="Wingdings" pitchFamily="2" charset="2"/>
              <a:buChar char="Ø"/>
            </a:pPr>
            <a:r>
              <a:rPr lang="en-US" sz="2000" dirty="0" smtClean="0">
                <a:solidFill>
                  <a:schemeClr val="accent3">
                    <a:lumMod val="50000"/>
                  </a:schemeClr>
                </a:solidFill>
              </a:rPr>
              <a:t>Untapped markets </a:t>
            </a:r>
          </a:p>
          <a:p>
            <a:pPr>
              <a:buFont typeface="Wingdings" pitchFamily="2" charset="2"/>
              <a:buChar char="Ø"/>
            </a:pPr>
            <a:r>
              <a:rPr lang="en-US" sz="2000" dirty="0" smtClean="0">
                <a:solidFill>
                  <a:schemeClr val="accent3">
                    <a:lumMod val="50000"/>
                  </a:schemeClr>
                </a:solidFill>
              </a:rPr>
              <a:t>Saturated markets etc </a:t>
            </a:r>
          </a:p>
          <a:p>
            <a:pPr>
              <a:buNone/>
            </a:pPr>
            <a:r>
              <a:rPr lang="en-US" sz="2000" dirty="0">
                <a:solidFill>
                  <a:schemeClr val="accent3">
                    <a:lumMod val="50000"/>
                  </a:schemeClr>
                </a:solidFill>
              </a:rPr>
              <a:t>	</a:t>
            </a:r>
            <a:r>
              <a:rPr lang="en-US" sz="2000" dirty="0" smtClean="0">
                <a:solidFill>
                  <a:schemeClr val="accent3">
                    <a:lumMod val="50000"/>
                  </a:schemeClr>
                </a:solidFill>
              </a:rPr>
              <a:t>The list can go on... </a:t>
            </a:r>
            <a:endParaRPr lang="en-US" sz="2000" dirty="0">
              <a:solidFill>
                <a:schemeClr val="accent3">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DATA DESCRIPTION - 1</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Data 1 : </a:t>
            </a:r>
            <a:r>
              <a:rPr lang="en-US" sz="2000" dirty="0" smtClean="0">
                <a:solidFill>
                  <a:schemeClr val="accent3">
                    <a:lumMod val="50000"/>
                  </a:schemeClr>
                </a:solidFill>
              </a:rPr>
              <a:t>Neighborhood has a total of 5 boroughs and 306 neighborhoods. In order to segment the neighborhoods and explore them, we will essentially need a dataset that contains the 5 boroughs and the neighborhoods that exist in each borough as well as the latitude and longitude coordinates of each neighborhood. </a:t>
            </a:r>
            <a:endParaRPr lang="en-US" sz="2000" dirty="0">
              <a:solidFill>
                <a:schemeClr val="accent3">
                  <a:lumMod val="50000"/>
                </a:schemeClr>
              </a:solidFill>
            </a:endParaRPr>
          </a:p>
          <a:p>
            <a:pPr>
              <a:buFont typeface="Wingdings" pitchFamily="2" charset="2"/>
              <a:buChar char="Ø"/>
            </a:pPr>
            <a:r>
              <a:rPr lang="en-US" sz="2000" dirty="0" smtClean="0">
                <a:solidFill>
                  <a:schemeClr val="accent3">
                    <a:lumMod val="50000"/>
                  </a:schemeClr>
                </a:solidFill>
              </a:rPr>
              <a:t>This dataset exists for free on the web. Link to the dataset is : </a:t>
            </a:r>
            <a:r>
              <a:rPr lang="en-US" sz="2000" dirty="0" smtClean="0">
                <a:solidFill>
                  <a:schemeClr val="accent3">
                    <a:lumMod val="50000"/>
                  </a:schemeClr>
                </a:solidFill>
                <a:hlinkClick r:id="rId2"/>
              </a:rPr>
              <a:t>https://geo.nyu.edu/catalog/nyu_2451_34572</a:t>
            </a:r>
            <a:endParaRPr lang="en-US" sz="2000" dirty="0" smtClean="0">
              <a:solidFill>
                <a:schemeClr val="accent3">
                  <a:lumMod val="50000"/>
                </a:schemeClr>
              </a:solidFill>
            </a:endParaRPr>
          </a:p>
          <a:p>
            <a:pPr>
              <a:buFont typeface="Wingdings" pitchFamily="2" charset="2"/>
              <a:buChar char="Ø"/>
            </a:pPr>
            <a:endParaRPr lang="en-US" sz="2000" dirty="0">
              <a:solidFill>
                <a:schemeClr val="accent3">
                  <a:lumMod val="50000"/>
                </a:schemeClr>
              </a:solidFill>
            </a:endParaRPr>
          </a:p>
        </p:txBody>
      </p:sp>
      <p:pic>
        <p:nvPicPr>
          <p:cNvPr id="4" name="Picture 3"/>
          <p:cNvPicPr/>
          <p:nvPr/>
        </p:nvPicPr>
        <p:blipFill>
          <a:blip r:embed="rId3"/>
          <a:srcRect l="14670" t="53986" r="61243" b="28474"/>
          <a:stretch>
            <a:fillRect/>
          </a:stretch>
        </p:blipFill>
        <p:spPr bwMode="auto">
          <a:xfrm>
            <a:off x="1428728" y="3929066"/>
            <a:ext cx="5299710" cy="217641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DATA DESCRIPTION - 2</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Data 2 : </a:t>
            </a:r>
            <a:r>
              <a:rPr lang="en-US" sz="2000" dirty="0" smtClean="0">
                <a:solidFill>
                  <a:schemeClr val="accent3">
                    <a:lumMod val="50000"/>
                  </a:schemeClr>
                </a:solidFill>
              </a:rPr>
              <a:t>Farmers Markets data –</a:t>
            </a:r>
          </a:p>
          <a:p>
            <a:pPr>
              <a:buFont typeface="Wingdings" pitchFamily="2" charset="2"/>
              <a:buChar char="Ø"/>
            </a:pPr>
            <a:r>
              <a:rPr lang="en-US" sz="2000" u="sng" dirty="0" smtClean="0">
                <a:solidFill>
                  <a:schemeClr val="accent1">
                    <a:lumMod val="75000"/>
                  </a:schemeClr>
                </a:solidFill>
              </a:rPr>
              <a:t>https://</a:t>
            </a:r>
            <a:r>
              <a:rPr lang="en-US" sz="2000" u="sng" dirty="0" err="1" smtClean="0">
                <a:solidFill>
                  <a:schemeClr val="accent1">
                    <a:lumMod val="75000"/>
                  </a:schemeClr>
                </a:solidFill>
              </a:rPr>
              <a:t>data.cityofnewyork.us</a:t>
            </a:r>
            <a:r>
              <a:rPr lang="en-US" sz="2000" u="sng" dirty="0" smtClean="0">
                <a:solidFill>
                  <a:schemeClr val="accent1">
                    <a:lumMod val="75000"/>
                  </a:schemeClr>
                </a:solidFill>
              </a:rPr>
              <a:t>/dataset/DOHMH-Farmers-Markets-</a:t>
            </a:r>
            <a:r>
              <a:rPr lang="en-US" sz="2000" u="sng" dirty="0" err="1" smtClean="0">
                <a:solidFill>
                  <a:schemeClr val="accent1">
                    <a:lumMod val="75000"/>
                  </a:schemeClr>
                </a:solidFill>
              </a:rPr>
              <a:t>andFood</a:t>
            </a:r>
            <a:r>
              <a:rPr lang="en-US" sz="2000" u="sng" dirty="0" smtClean="0">
                <a:solidFill>
                  <a:schemeClr val="accent1">
                    <a:lumMod val="75000"/>
                  </a:schemeClr>
                </a:solidFill>
              </a:rPr>
              <a:t>-Boxes/8vwk-6iz2</a:t>
            </a:r>
          </a:p>
          <a:p>
            <a:pPr>
              <a:buFont typeface="Wingdings" pitchFamily="2" charset="2"/>
              <a:buChar char="Ø"/>
            </a:pPr>
            <a:r>
              <a:rPr lang="en-US" sz="2000" dirty="0" smtClean="0">
                <a:solidFill>
                  <a:schemeClr val="accent3">
                    <a:lumMod val="50000"/>
                  </a:schemeClr>
                </a:solidFill>
              </a:rPr>
              <a:t>A farmers' market is often defined as a public site used by two or more local or regional producers for the direct sale of farm products to consumers. In addition to fresh fruits and vegetables, markets may sell dairy products, fish, meat, baked goods, and other minimally processed foods.</a:t>
            </a:r>
            <a:endParaRPr lang="en-US" sz="2000" dirty="0">
              <a:solidFill>
                <a:schemeClr val="accent3">
                  <a:lumMod val="50000"/>
                </a:schemeClr>
              </a:solidFill>
            </a:endParaRPr>
          </a:p>
        </p:txBody>
      </p:sp>
      <p:pic>
        <p:nvPicPr>
          <p:cNvPr id="4" name="Picture 3"/>
          <p:cNvPicPr/>
          <p:nvPr/>
        </p:nvPicPr>
        <p:blipFill>
          <a:blip r:embed="rId2"/>
          <a:srcRect l="14414" t="30752" r="45774" b="43052"/>
          <a:stretch>
            <a:fillRect/>
          </a:stretch>
        </p:blipFill>
        <p:spPr bwMode="auto">
          <a:xfrm>
            <a:off x="1571604" y="3929066"/>
            <a:ext cx="6572296" cy="211525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ormAutofit/>
          </a:bodyPr>
          <a:lstStyle/>
          <a:p>
            <a:r>
              <a:rPr lang="en-IN" dirty="0" smtClean="0"/>
              <a:t>DATA DESCRIPTION - 3</a:t>
            </a:r>
            <a:endParaRPr lang="en-US" dirty="0"/>
          </a:p>
        </p:txBody>
      </p:sp>
      <p:sp>
        <p:nvSpPr>
          <p:cNvPr id="3" name="Content Placeholder 2"/>
          <p:cNvSpPr>
            <a:spLocks noGrp="1"/>
          </p:cNvSpPr>
          <p:nvPr>
            <p:ph idx="1"/>
          </p:nvPr>
        </p:nvSpPr>
        <p:spPr>
          <a:xfrm>
            <a:off x="457200" y="1600200"/>
            <a:ext cx="8258204" cy="45259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ormAutofit/>
          </a:bodyPr>
          <a:lstStyle/>
          <a:p>
            <a:pPr>
              <a:buFont typeface="Wingdings" pitchFamily="2" charset="2"/>
              <a:buChar char="Ø"/>
            </a:pPr>
            <a:r>
              <a:rPr lang="en-US" sz="2000" b="1" dirty="0" smtClean="0">
                <a:solidFill>
                  <a:schemeClr val="accent3">
                    <a:lumMod val="50000"/>
                  </a:schemeClr>
                </a:solidFill>
              </a:rPr>
              <a:t>Data 3 : </a:t>
            </a:r>
            <a:r>
              <a:rPr lang="en-US" sz="2000" dirty="0" smtClean="0">
                <a:solidFill>
                  <a:schemeClr val="accent3">
                    <a:lumMod val="50000"/>
                  </a:schemeClr>
                </a:solidFill>
              </a:rPr>
              <a:t>Data from Wikipedia pages as given below : </a:t>
            </a:r>
          </a:p>
          <a:p>
            <a:pPr>
              <a:buFont typeface="Wingdings" pitchFamily="2" charset="2"/>
              <a:buChar char="Ø"/>
            </a:pPr>
            <a:r>
              <a:rPr lang="en-US" sz="2000" dirty="0" smtClean="0">
                <a:solidFill>
                  <a:schemeClr val="accent3">
                    <a:lumMod val="50000"/>
                  </a:schemeClr>
                </a:solidFill>
              </a:rPr>
              <a:t>New York Population </a:t>
            </a:r>
          </a:p>
          <a:p>
            <a:pPr>
              <a:buFont typeface="Wingdings" pitchFamily="2" charset="2"/>
              <a:buChar char="Ø"/>
            </a:pPr>
            <a:r>
              <a:rPr lang="en-US" sz="2000" dirty="0" smtClean="0">
                <a:solidFill>
                  <a:schemeClr val="accent3">
                    <a:lumMod val="50000"/>
                  </a:schemeClr>
                </a:solidFill>
              </a:rPr>
              <a:t>New York City Demographics </a:t>
            </a:r>
          </a:p>
          <a:p>
            <a:pPr>
              <a:buFont typeface="Wingdings" pitchFamily="2" charset="2"/>
              <a:buChar char="Ø"/>
            </a:pPr>
            <a:r>
              <a:rPr lang="en-US" sz="2000" dirty="0" smtClean="0">
                <a:solidFill>
                  <a:schemeClr val="accent3">
                    <a:lumMod val="50000"/>
                  </a:schemeClr>
                </a:solidFill>
              </a:rPr>
              <a:t>Cuisine of New York city </a:t>
            </a:r>
          </a:p>
          <a:p>
            <a:pPr>
              <a:spcBef>
                <a:spcPts val="0"/>
              </a:spcBef>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dirty="0" smtClean="0">
                <a:solidFill>
                  <a:schemeClr val="accent3">
                    <a:lumMod val="50000"/>
                  </a:schemeClr>
                </a:solidFill>
                <a:hlinkClick r:id="rId2"/>
              </a:rPr>
              <a:t>https://en.wikipedia.org/wiki/New_York_City</a:t>
            </a:r>
            <a:endParaRPr lang="en-US" sz="2000" dirty="0" smtClean="0">
              <a:solidFill>
                <a:schemeClr val="accent3">
                  <a:lumMod val="50000"/>
                </a:schemeClr>
              </a:solidFill>
            </a:endParaRPr>
          </a:p>
          <a:p>
            <a:pPr>
              <a:spcBef>
                <a:spcPts val="0"/>
              </a:spcBef>
              <a:buNone/>
            </a:pPr>
            <a:r>
              <a:rPr lang="en-US" sz="2000" dirty="0">
                <a:solidFill>
                  <a:schemeClr val="accent3">
                    <a:lumMod val="50000"/>
                  </a:schemeClr>
                </a:solidFill>
              </a:rPr>
              <a:t> </a:t>
            </a:r>
            <a:r>
              <a:rPr lang="en-US" sz="2000" dirty="0" smtClean="0">
                <a:solidFill>
                  <a:schemeClr val="accent3">
                    <a:lumMod val="50000"/>
                  </a:schemeClr>
                </a:solidFill>
              </a:rPr>
              <a:t>     </a:t>
            </a:r>
            <a:r>
              <a:rPr lang="en-US" sz="2000" dirty="0" smtClean="0">
                <a:solidFill>
                  <a:schemeClr val="accent3">
                    <a:lumMod val="50000"/>
                  </a:schemeClr>
                </a:solidFill>
                <a:hlinkClick r:id="rId3"/>
              </a:rPr>
              <a:t>https://en.wikipedia.org/wiki/Economy_of_New_York_City</a:t>
            </a:r>
            <a:endParaRPr lang="en-US" sz="2000" dirty="0" smtClean="0">
              <a:solidFill>
                <a:schemeClr val="accent3">
                  <a:lumMod val="50000"/>
                </a:schemeClr>
              </a:solidFill>
            </a:endParaRPr>
          </a:p>
          <a:p>
            <a:pPr>
              <a:spcBef>
                <a:spcPts val="0"/>
              </a:spcBef>
              <a:buNone/>
            </a:pPr>
            <a:r>
              <a:rPr lang="en-US" sz="2000" dirty="0" smtClean="0">
                <a:solidFill>
                  <a:schemeClr val="accent3">
                    <a:lumMod val="50000"/>
                  </a:schemeClr>
                </a:solidFill>
              </a:rPr>
              <a:t> 	</a:t>
            </a:r>
            <a:r>
              <a:rPr lang="en-US" sz="2000" dirty="0" smtClean="0">
                <a:solidFill>
                  <a:schemeClr val="accent3">
                    <a:lumMod val="50000"/>
                  </a:schemeClr>
                </a:solidFill>
                <a:hlinkClick r:id="rId4"/>
              </a:rPr>
              <a:t>https://en.wikipedia.org/wiki/Portal:New_York_City</a:t>
            </a:r>
            <a:endParaRPr lang="en-US" sz="2000" dirty="0" smtClean="0">
              <a:solidFill>
                <a:schemeClr val="accent3">
                  <a:lumMod val="50000"/>
                </a:schemeClr>
              </a:solidFill>
            </a:endParaRPr>
          </a:p>
          <a:p>
            <a:pPr>
              <a:spcBef>
                <a:spcPts val="0"/>
              </a:spcBef>
              <a:buNone/>
            </a:pPr>
            <a:r>
              <a:rPr lang="en-US" sz="2000" dirty="0" smtClean="0">
                <a:solidFill>
                  <a:schemeClr val="accent3">
                    <a:lumMod val="50000"/>
                  </a:schemeClr>
                </a:solidFill>
              </a:rPr>
              <a:t> 	</a:t>
            </a:r>
            <a:r>
              <a:rPr lang="en-US" sz="2000" dirty="0" smtClean="0">
                <a:solidFill>
                  <a:schemeClr val="accent3">
                    <a:lumMod val="50000"/>
                  </a:schemeClr>
                </a:solidFill>
                <a:hlinkClick r:id="rId5"/>
              </a:rPr>
              <a:t>https://en.wikipedia.org/wiki/Cuisine_of_New_York_City</a:t>
            </a:r>
            <a:endParaRPr lang="en-US" sz="2000" dirty="0" smtClean="0">
              <a:solidFill>
                <a:schemeClr val="accent3">
                  <a:lumMod val="50000"/>
                </a:schemeClr>
              </a:solidFill>
            </a:endParaRPr>
          </a:p>
          <a:p>
            <a:pPr>
              <a:spcBef>
                <a:spcPts val="0"/>
              </a:spcBef>
              <a:buNone/>
            </a:pPr>
            <a:r>
              <a:rPr lang="en-US" sz="2000" dirty="0" smtClean="0">
                <a:solidFill>
                  <a:schemeClr val="accent3">
                    <a:lumMod val="50000"/>
                  </a:schemeClr>
                </a:solidFill>
              </a:rPr>
              <a:t> </a:t>
            </a:r>
            <a:endParaRPr lang="en-US" sz="2000" dirty="0">
              <a:solidFill>
                <a:schemeClr val="accent3">
                  <a:lumMod val="50000"/>
                </a:schemeClr>
              </a:solidFill>
            </a:endParaRPr>
          </a:p>
        </p:txBody>
      </p:sp>
      <p:pic>
        <p:nvPicPr>
          <p:cNvPr id="5" name="Picture 4"/>
          <p:cNvPicPr/>
          <p:nvPr/>
        </p:nvPicPr>
        <p:blipFill>
          <a:blip r:embed="rId6"/>
          <a:srcRect l="19795" t="69248" r="50905" b="9339"/>
          <a:stretch>
            <a:fillRect/>
          </a:stretch>
        </p:blipFill>
        <p:spPr bwMode="auto">
          <a:xfrm>
            <a:off x="2714612" y="4286256"/>
            <a:ext cx="4429156" cy="174330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1472</Words>
  <Application>Microsoft Office PowerPoint</Application>
  <PresentationFormat>On-screen Show (4:3)</PresentationFormat>
  <Paragraphs>165</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COURSERA CAPSTONE PRESENTATION</vt:lpstr>
      <vt:lpstr>INTRODUCTION</vt:lpstr>
      <vt:lpstr>NEW YORK CITY- FACTS</vt:lpstr>
      <vt:lpstr>NEW YORK CITY- BUSINESS ENVIRONMENT</vt:lpstr>
      <vt:lpstr>NEW YORK CITY- CUISINE</vt:lpstr>
      <vt:lpstr>FACTORS TO DECIDE ON RESTAURANT LOCATION</vt:lpstr>
      <vt:lpstr>DATA DESCRIPTION - 1</vt:lpstr>
      <vt:lpstr>DATA DESCRIPTION - 2</vt:lpstr>
      <vt:lpstr>DATA DESCRIPTION - 3</vt:lpstr>
      <vt:lpstr>DATA DESCRIPTION - 4</vt:lpstr>
      <vt:lpstr>ANALYTIC APPROACH</vt:lpstr>
      <vt:lpstr>METHODOLOGY - 1</vt:lpstr>
      <vt:lpstr>METHODOLOGY - 2</vt:lpstr>
      <vt:lpstr>METHODOLOGY - 2</vt:lpstr>
      <vt:lpstr>METHODOLOGY – 3  New York Population</vt:lpstr>
      <vt:lpstr>METHODOLOGY – 3 New York City Demographics</vt:lpstr>
      <vt:lpstr>METHODOLOGY – 3 Cuisine Of New York City</vt:lpstr>
      <vt:lpstr>METHODOLOGY – 3 Cuisine Of New York City</vt:lpstr>
      <vt:lpstr>METHODOLOGY – 3 Cuisine Of New York City</vt:lpstr>
      <vt:lpstr>METHODOLOGY – 4 Foursquare.com</vt:lpstr>
      <vt:lpstr>METHODOLOGY – 4 – PART 1 Brooklyn and Manhattan </vt:lpstr>
      <vt:lpstr>METHODOLOGY – 4 – PART 1 Brooklyn and Manhattan </vt:lpstr>
      <vt:lpstr>METHODOLOGY – 4 - PART 2 Bronx, Queens and Staten Island</vt:lpstr>
      <vt:lpstr>METHODOLOGY – 4 - PART 2 Bronx, Queens and Staten Island</vt:lpstr>
      <vt:lpstr>RESULT PART – 1  Brooklyn and Manahattan</vt:lpstr>
      <vt:lpstr>RESULT PART – 2 Bronx, Queens and Staten Island</vt:lpstr>
      <vt:lpstr>DISCUSSION</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PRESENTATION</dc:title>
  <dc:creator>SRK</dc:creator>
  <cp:lastModifiedBy>SRK</cp:lastModifiedBy>
  <cp:revision>6</cp:revision>
  <dcterms:created xsi:type="dcterms:W3CDTF">2021-03-25T14:14:03Z</dcterms:created>
  <dcterms:modified xsi:type="dcterms:W3CDTF">2021-03-25T15:13:46Z</dcterms:modified>
</cp:coreProperties>
</file>